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Lst>
  <p:notesMasterIdLst>
    <p:notesMasterId r:id="rId17"/>
  </p:notesMasterIdLst>
  <p:sldIdLst>
    <p:sldId id="256" r:id="rId3"/>
    <p:sldId id="345" r:id="rId4"/>
    <p:sldId id="350" r:id="rId5"/>
    <p:sldId id="351" r:id="rId6"/>
    <p:sldId id="354" r:id="rId7"/>
    <p:sldId id="352" r:id="rId8"/>
    <p:sldId id="353" r:id="rId9"/>
    <p:sldId id="370" r:id="rId10"/>
    <p:sldId id="355" r:id="rId11"/>
    <p:sldId id="375" r:id="rId12"/>
    <p:sldId id="373" r:id="rId13"/>
    <p:sldId id="374" r:id="rId14"/>
    <p:sldId id="372" r:id="rId15"/>
    <p:sldId id="367"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Montserrat" panose="020B0604020202020204" charset="0"/>
      <p:regular r:id="rId24"/>
      <p:bold r:id="rId25"/>
      <p:italic r:id="rId26"/>
      <p:boldItalic r:id="rId27"/>
    </p:embeddedFont>
    <p:embeddedFont>
      <p:font typeface="Montserrat Medium" panose="020B060402020202020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56B"/>
    <a:srgbClr val="FAB043"/>
    <a:srgbClr val="F6C7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74" autoAdjust="0"/>
  </p:normalViewPr>
  <p:slideViewPr>
    <p:cSldViewPr snapToGrid="0">
      <p:cViewPr varScale="1">
        <p:scale>
          <a:sx n="57" d="100"/>
          <a:sy n="57" d="100"/>
        </p:scale>
        <p:origin x="12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4CE1E-85D3-4F76-BED2-1B67B8B133C9}"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F3CFD-374C-4737-A2A9-379F4D0C1A24}" type="slidenum">
              <a:rPr lang="en-US" smtClean="0"/>
              <a:t>‹#›</a:t>
            </a:fld>
            <a:endParaRPr lang="en-US"/>
          </a:p>
        </p:txBody>
      </p:sp>
    </p:spTree>
    <p:extLst>
      <p:ext uri="{BB962C8B-B14F-4D97-AF65-F5344CB8AC3E}">
        <p14:creationId xmlns:p14="http://schemas.microsoft.com/office/powerpoint/2010/main" val="312625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Image retrieval is an emerging research topic playing a significant role, especially in the fashion domain. Where,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with the increasing sizes of fashion product catalogs and the number of attributes per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product. People may</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not be able to describe the specifications of the outfits more accurately by using a text based query in conventional fashion e-stores.</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For example, a user has a query image of a dress but the she wants to buy a similar dress with the white color shown in figure. In this scenario, the image retrieval system should be capable to formulate the query by combining the query image with a text string that defines an intended image modification.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Therefore, in this project we</a:t>
            </a:r>
            <a:r>
              <a:rPr lang="en-US" sz="1200" i="0" kern="1200" baseline="0" dirty="0" smtClean="0">
                <a:solidFill>
                  <a:schemeClr val="tx1"/>
                </a:solidFill>
                <a:effectLst/>
                <a:latin typeface="+mn-lt"/>
                <a:ea typeface="+mn-ea"/>
                <a:cs typeface="+mn-cs"/>
              </a:rPr>
              <a:t> investigate</a:t>
            </a:r>
            <a:r>
              <a:rPr lang="en-US" sz="1200" i="0" kern="1200" dirty="0" smtClean="0">
                <a:solidFill>
                  <a:schemeClr val="tx1"/>
                </a:solidFill>
                <a:effectLst/>
                <a:latin typeface="+mn-lt"/>
                <a:ea typeface="+mn-ea"/>
                <a:cs typeface="+mn-cs"/>
              </a:rPr>
              <a:t> the multi-model</a:t>
            </a:r>
            <a:r>
              <a:rPr lang="en-US" sz="1200" i="0" kern="1200" baseline="0" dirty="0" smtClean="0">
                <a:solidFill>
                  <a:schemeClr val="tx1"/>
                </a:solidFill>
                <a:effectLst/>
                <a:latin typeface="+mn-lt"/>
                <a:ea typeface="+mn-ea"/>
                <a:cs typeface="+mn-cs"/>
              </a:rPr>
              <a:t> concept to integrate the query image with </a:t>
            </a:r>
            <a:r>
              <a:rPr lang="en-US" sz="1200" i="0" kern="1200" dirty="0" smtClean="0">
                <a:solidFill>
                  <a:schemeClr val="tx1"/>
                </a:solidFill>
                <a:effectLst/>
                <a:latin typeface="+mn-lt"/>
                <a:ea typeface="+mn-ea"/>
                <a:cs typeface="+mn-cs"/>
              </a:rPr>
              <a:t>a text phrase that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describing visual differences between the query image and the target image.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Both candidate and target images are encoded with Efficient-Net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and ResNet-50 (only one at a time) into high-level representations, and encode text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descriptions to a single text vector using LSTM. Then we compose the candidate image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vector and text representation into a single vector which is expected to be biased toward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 target image vector with the help of state-of-the-art TIRG.</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2</a:t>
            </a:fld>
            <a:endParaRPr lang="en-US"/>
          </a:p>
        </p:txBody>
      </p:sp>
    </p:spTree>
    <p:extLst>
      <p:ext uri="{BB962C8B-B14F-4D97-AF65-F5344CB8AC3E}">
        <p14:creationId xmlns:p14="http://schemas.microsoft.com/office/powerpoint/2010/main" val="1152919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After evaluating the model on training data, evaluation is also done on test dataset. The evaluation metrics is kept same. The figure represent the results on test data for dress and shirt category respectively. The recall values are plotted against different rank (Top K) for each model. The TIRG model outperforms the other models with having highest recall values for all rank (Top K).</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Similar to training data, only image based models do not perform well on test data in terms of recall. </a:t>
            </a:r>
            <a:br>
              <a:rPr lang="en-US" sz="1200" i="0" kern="1200" dirty="0" smtClean="0">
                <a:solidFill>
                  <a:schemeClr val="tx1"/>
                </a:solidFill>
                <a:effectLst/>
                <a:latin typeface="+mn-lt"/>
                <a:ea typeface="+mn-ea"/>
                <a:cs typeface="+mn-cs"/>
              </a:rPr>
            </a:b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For both dress and shirt categories, TIRG has highest recall mean (Approx. 24) on test data followed by Text-only method (Approx. 17).</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11</a:t>
            </a:fld>
            <a:endParaRPr lang="en-US"/>
          </a:p>
        </p:txBody>
      </p:sp>
    </p:spTree>
    <p:extLst>
      <p:ext uri="{BB962C8B-B14F-4D97-AF65-F5344CB8AC3E}">
        <p14:creationId xmlns:p14="http://schemas.microsoft.com/office/powerpoint/2010/main" val="408918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Some qualitative results are reported in slide that show that top 5 retrieved similar images with the help of the TIRG model. For simplicity, only the TIRG results are shown, other method results are provided in code notebook. The candidate image and text queries along with it ground truth target image are provided at left and the top 5 highest-scored retrieved images are at right side. Our methods assign higher value of dot product similarity to the images that best meets the requirement of the user query while keeping the style of the original query image.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12</a:t>
            </a:fld>
            <a:endParaRPr lang="en-US"/>
          </a:p>
        </p:txBody>
      </p:sp>
    </p:spTree>
    <p:extLst>
      <p:ext uri="{BB962C8B-B14F-4D97-AF65-F5344CB8AC3E}">
        <p14:creationId xmlns:p14="http://schemas.microsoft.com/office/powerpoint/2010/main" val="352867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paper compare the </a:t>
            </a:r>
            <a:r>
              <a:rPr lang="en-US" sz="1200" i="0" kern="1200" dirty="0" err="1" smtClean="0">
                <a:solidFill>
                  <a:schemeClr val="tx1"/>
                </a:solidFill>
                <a:effectLst/>
                <a:latin typeface="+mn-lt"/>
                <a:ea typeface="+mn-ea"/>
                <a:cs typeface="+mn-cs"/>
              </a:rPr>
              <a:t>unimodel</a:t>
            </a:r>
            <a:r>
              <a:rPr lang="en-US" sz="1200" i="0" kern="1200" dirty="0" smtClean="0">
                <a:solidFill>
                  <a:schemeClr val="tx1"/>
                </a:solidFill>
                <a:effectLst/>
                <a:latin typeface="+mn-lt"/>
                <a:ea typeface="+mn-ea"/>
                <a:cs typeface="+mn-cs"/>
              </a:rPr>
              <a:t> and multi-model image retrieval system and shows that how results can be improved by using both text and image query simultaneously.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we can conclude that TIRG outperforms the other methods text only, </a:t>
            </a:r>
            <a:r>
              <a:rPr lang="en-US" sz="1200" i="0" kern="1200" dirty="0" err="1" smtClean="0">
                <a:solidFill>
                  <a:schemeClr val="tx1"/>
                </a:solidFill>
                <a:effectLst/>
                <a:latin typeface="+mn-lt"/>
                <a:ea typeface="+mn-ea"/>
                <a:cs typeface="+mn-cs"/>
              </a:rPr>
              <a:t>img</a:t>
            </a:r>
            <a:r>
              <a:rPr lang="en-US" sz="1200" i="0" kern="1200" dirty="0" smtClean="0">
                <a:solidFill>
                  <a:schemeClr val="tx1"/>
                </a:solidFill>
                <a:effectLst/>
                <a:latin typeface="+mn-lt"/>
                <a:ea typeface="+mn-ea"/>
                <a:cs typeface="+mn-cs"/>
              </a:rPr>
              <a:t> only </a:t>
            </a:r>
            <a:r>
              <a:rPr lang="en-US" sz="1200" i="0" kern="1200" dirty="0" err="1" smtClean="0">
                <a:solidFill>
                  <a:schemeClr val="tx1"/>
                </a:solidFill>
                <a:effectLst/>
                <a:latin typeface="+mn-lt"/>
                <a:ea typeface="+mn-ea"/>
                <a:cs typeface="+mn-cs"/>
              </a:rPr>
              <a:t>effi</a:t>
            </a:r>
            <a:r>
              <a:rPr lang="en-US" sz="1200" i="0" kern="1200" dirty="0" smtClean="0">
                <a:solidFill>
                  <a:schemeClr val="tx1"/>
                </a:solidFill>
                <a:effectLst/>
                <a:latin typeface="+mn-lt"/>
                <a:ea typeface="+mn-ea"/>
                <a:cs typeface="+mn-cs"/>
              </a:rPr>
              <a:t>, image only </a:t>
            </a:r>
            <a:r>
              <a:rPr lang="en-US" sz="1200" i="0" kern="1200" dirty="0" err="1" smtClean="0">
                <a:solidFill>
                  <a:schemeClr val="tx1"/>
                </a:solidFill>
                <a:effectLst/>
                <a:latin typeface="+mn-lt"/>
                <a:ea typeface="+mn-ea"/>
                <a:cs typeface="+mn-cs"/>
              </a:rPr>
              <a:t>resnet</a:t>
            </a:r>
            <a:r>
              <a:rPr lang="en-US" sz="1200" i="0" kern="1200" dirty="0" smtClean="0">
                <a:solidFill>
                  <a:schemeClr val="tx1"/>
                </a:solidFill>
                <a:effectLst/>
                <a:latin typeface="+mn-lt"/>
                <a:ea typeface="+mn-ea"/>
                <a:cs typeface="+mn-cs"/>
              </a:rPr>
              <a:t> in terms of recall and training</a:t>
            </a:r>
            <a:r>
              <a:rPr lang="en-US" sz="1200" i="0" kern="1200" baseline="0" dirty="0" smtClean="0">
                <a:solidFill>
                  <a:schemeClr val="tx1"/>
                </a:solidFill>
                <a:effectLst/>
                <a:latin typeface="+mn-lt"/>
                <a:ea typeface="+mn-ea"/>
                <a:cs typeface="+mn-cs"/>
              </a:rPr>
              <a:t> loss</a:t>
            </a:r>
            <a:r>
              <a:rPr lang="en-US" sz="1200" i="0" kern="1200" dirty="0" smtClean="0">
                <a:solidFill>
                  <a:schemeClr val="tx1"/>
                </a:solidFill>
                <a:effectLst/>
                <a:latin typeface="+mn-lt"/>
                <a:ea typeface="+mn-ea"/>
                <a:cs typeface="+mn-cs"/>
              </a:rPr>
              <a:t> significantly on</a:t>
            </a:r>
            <a:r>
              <a:rPr lang="en-US" sz="1200" i="0" kern="1200" baseline="0" dirty="0" smtClean="0">
                <a:solidFill>
                  <a:schemeClr val="tx1"/>
                </a:solidFill>
                <a:effectLst/>
                <a:latin typeface="+mn-lt"/>
                <a:ea typeface="+mn-ea"/>
                <a:cs typeface="+mn-cs"/>
              </a:rPr>
              <a:t> Fashion-</a:t>
            </a:r>
            <a:r>
              <a:rPr lang="en-US" sz="1200" i="0" kern="1200" baseline="0" dirty="0" err="1" smtClean="0">
                <a:solidFill>
                  <a:schemeClr val="tx1"/>
                </a:solidFill>
                <a:effectLst/>
                <a:latin typeface="+mn-lt"/>
                <a:ea typeface="+mn-ea"/>
                <a:cs typeface="+mn-cs"/>
              </a:rPr>
              <a:t>iq</a:t>
            </a:r>
            <a:r>
              <a:rPr lang="en-US" sz="1200" i="0" kern="1200" baseline="0" dirty="0" smtClean="0">
                <a:solidFill>
                  <a:schemeClr val="tx1"/>
                </a:solidFill>
                <a:effectLst/>
                <a:latin typeface="+mn-lt"/>
                <a:ea typeface="+mn-ea"/>
                <a:cs typeface="+mn-cs"/>
              </a:rPr>
              <a:t> dataset</a:t>
            </a:r>
            <a:r>
              <a:rPr lang="en-US" sz="1200" i="0" kern="1200" dirty="0" smtClean="0">
                <a:solidFill>
                  <a:schemeClr val="tx1"/>
                </a:solidFill>
                <a:effectLst/>
                <a:latin typeface="+mn-lt"/>
                <a:ea typeface="+mn-ea"/>
                <a:cs typeface="+mn-cs"/>
              </a:rPr>
              <a:t>. </a:t>
            </a:r>
            <a:br>
              <a:rPr lang="en-US" sz="1200" i="0" kern="1200" dirty="0" smtClean="0">
                <a:solidFill>
                  <a:schemeClr val="tx1"/>
                </a:solidFill>
                <a:effectLst/>
                <a:latin typeface="+mn-lt"/>
                <a:ea typeface="+mn-ea"/>
                <a:cs typeface="+mn-cs"/>
              </a:rPr>
            </a:b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Possible future directions of this research work can be, integrate our methods with knowledge base concept so our models can have better understanding</a:t>
            </a:r>
            <a:r>
              <a:rPr lang="en-US" sz="1200" i="0" kern="1200" baseline="0" dirty="0" smtClean="0">
                <a:solidFill>
                  <a:schemeClr val="tx1"/>
                </a:solidFill>
                <a:effectLst/>
                <a:latin typeface="+mn-lt"/>
                <a:ea typeface="+mn-ea"/>
                <a:cs typeface="+mn-cs"/>
              </a:rPr>
              <a:t> of dress design </a:t>
            </a:r>
            <a:r>
              <a:rPr lang="en-US" sz="1200" i="0" kern="1200" baseline="0" dirty="0" err="1" smtClean="0">
                <a:solidFill>
                  <a:schemeClr val="tx1"/>
                </a:solidFill>
                <a:effectLst/>
                <a:latin typeface="+mn-lt"/>
                <a:ea typeface="+mn-ea"/>
                <a:cs typeface="+mn-cs"/>
              </a:rPr>
              <a:t>styes</a:t>
            </a:r>
            <a:r>
              <a:rPr lang="en-US" sz="1200" i="0" kern="1200" baseline="0" dirty="0" smtClean="0">
                <a:solidFill>
                  <a:schemeClr val="tx1"/>
                </a:solidFill>
                <a:effectLst/>
                <a:latin typeface="+mn-lt"/>
                <a:ea typeface="+mn-ea"/>
                <a:cs typeface="+mn-cs"/>
              </a:rPr>
              <a:t> and correlation between them </a:t>
            </a:r>
            <a:r>
              <a:rPr lang="en-US" sz="1200" i="0" kern="1200" dirty="0" smtClean="0">
                <a:solidFill>
                  <a:schemeClr val="tx1"/>
                </a:solidFill>
                <a:effectLst/>
                <a:latin typeface="+mn-lt"/>
                <a:ea typeface="+mn-ea"/>
                <a:cs typeface="+mn-cs"/>
              </a:rPr>
              <a:t>such as formal shirts have proper collar and embroidered dress are usually wedding dress.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Another future work is to extend the applicability of the multi-model image retrieval system because it can be apply to any image and text pair data. This approach is not limited to fashion domain, in fact, it may apply for other domain such as, food, shoes, and so on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13</a:t>
            </a:fld>
            <a:endParaRPr lang="en-US"/>
          </a:p>
        </p:txBody>
      </p:sp>
    </p:spTree>
    <p:extLst>
      <p:ext uri="{BB962C8B-B14F-4D97-AF65-F5344CB8AC3E}">
        <p14:creationId xmlns:p14="http://schemas.microsoft.com/office/powerpoint/2010/main" val="367833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79F3CFD-374C-4737-A2A9-379F4D0C1A24}" type="slidenum">
              <a:rPr lang="en-US" smtClean="0"/>
              <a:t>3</a:t>
            </a:fld>
            <a:endParaRPr lang="en-US"/>
          </a:p>
        </p:txBody>
      </p:sp>
    </p:spTree>
    <p:extLst>
      <p:ext uri="{BB962C8B-B14F-4D97-AF65-F5344CB8AC3E}">
        <p14:creationId xmlns:p14="http://schemas.microsoft.com/office/powerpoint/2010/main" val="34865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For the literature review, academic papers were searched in Scopus, Google Scholar, and NCI Library catalog by using keywords related to our research fashion retrieval system, and deep learning methods.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After the critical review of the research papers, we understood that choice of an appropriate method to combine the image features and textual features could be the important factor of the interactive image retrieval system. We observed that CNN models especially </a:t>
            </a:r>
            <a:r>
              <a:rPr lang="en-US" sz="1200" i="0" kern="1200" dirty="0" err="1" smtClean="0">
                <a:solidFill>
                  <a:schemeClr val="tx1"/>
                </a:solidFill>
                <a:effectLst/>
                <a:latin typeface="+mn-lt"/>
                <a:ea typeface="+mn-ea"/>
                <a:cs typeface="+mn-cs"/>
              </a:rPr>
              <a:t>ResNet</a:t>
            </a:r>
            <a:r>
              <a:rPr lang="en-US" sz="1200" i="0" kern="1200" dirty="0" smtClean="0">
                <a:solidFill>
                  <a:schemeClr val="tx1"/>
                </a:solidFill>
                <a:effectLst/>
                <a:latin typeface="+mn-lt"/>
                <a:ea typeface="+mn-ea"/>
                <a:cs typeface="+mn-cs"/>
              </a:rPr>
              <a:t> are the most common methods among the researchers in the image-retrieval system. So we select </a:t>
            </a:r>
            <a:r>
              <a:rPr lang="en-US" sz="1200" i="0" kern="1200" dirty="0" err="1" smtClean="0">
                <a:solidFill>
                  <a:schemeClr val="tx1"/>
                </a:solidFill>
                <a:effectLst/>
                <a:latin typeface="+mn-lt"/>
                <a:ea typeface="+mn-ea"/>
                <a:cs typeface="+mn-cs"/>
              </a:rPr>
              <a:t>ResNet</a:t>
            </a:r>
            <a:r>
              <a:rPr lang="en-US" sz="1200" i="0" kern="1200" dirty="0" smtClean="0">
                <a:solidFill>
                  <a:schemeClr val="tx1"/>
                </a:solidFill>
                <a:effectLst/>
                <a:latin typeface="+mn-lt"/>
                <a:ea typeface="+mn-ea"/>
                <a:cs typeface="+mn-cs"/>
              </a:rPr>
              <a:t> as one of our CNN models along with Efficient-Net. Because It also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shown great results in image classification.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but as per our best knowledge efficient-net has not been used for multi-model image retrieval system. Therefore this research paper extends the use of Efficient-Net for image retrieval tasks on our dataset.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4</a:t>
            </a:fld>
            <a:endParaRPr lang="en-US"/>
          </a:p>
        </p:txBody>
      </p:sp>
    </p:spTree>
    <p:extLst>
      <p:ext uri="{BB962C8B-B14F-4D97-AF65-F5344CB8AC3E}">
        <p14:creationId xmlns:p14="http://schemas.microsoft.com/office/powerpoint/2010/main" val="1364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dataset used for analysis is fashion IQ dataset that has a total of 77,683 fashion product images that cover three product categories Dresses, </a:t>
            </a:r>
            <a:r>
              <a:rPr lang="en-US" sz="1200" i="0" kern="1200" dirty="0" err="1" smtClean="0">
                <a:solidFill>
                  <a:schemeClr val="tx1"/>
                </a:solidFill>
                <a:effectLst/>
                <a:latin typeface="+mn-lt"/>
                <a:ea typeface="+mn-ea"/>
                <a:cs typeface="+mn-cs"/>
              </a:rPr>
              <a:t>Tops&amp;Tees</a:t>
            </a:r>
            <a:r>
              <a:rPr lang="en-US" sz="1200" i="0" kern="1200" dirty="0" smtClean="0">
                <a:solidFill>
                  <a:schemeClr val="tx1"/>
                </a:solidFill>
                <a:effectLst/>
                <a:latin typeface="+mn-lt"/>
                <a:ea typeface="+mn-ea"/>
                <a:cs typeface="+mn-cs"/>
              </a:rPr>
              <a:t>, and Shirts. Moreover, images are divided into 30,134 pairs of reference/candidate and target images, annotated with relative captions by human annotators, which describe the difference between candidate and target images (e.g., “shorter more fancy”). Each training pair is represented by triplet (reference image, caption, target image).</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test and train data split for each category is shown</a:t>
            </a:r>
            <a:r>
              <a:rPr lang="en-US" sz="1200" i="0" kern="1200" baseline="0" dirty="0" smtClean="0">
                <a:solidFill>
                  <a:schemeClr val="tx1"/>
                </a:solidFill>
                <a:effectLst/>
                <a:latin typeface="+mn-lt"/>
                <a:ea typeface="+mn-ea"/>
                <a:cs typeface="+mn-cs"/>
              </a:rPr>
              <a:t> in table.</a:t>
            </a: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5</a:t>
            </a:fld>
            <a:endParaRPr lang="en-US"/>
          </a:p>
        </p:txBody>
      </p:sp>
    </p:spTree>
    <p:extLst>
      <p:ext uri="{BB962C8B-B14F-4D97-AF65-F5344CB8AC3E}">
        <p14:creationId xmlns:p14="http://schemas.microsoft.com/office/powerpoint/2010/main" val="307361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Initially, images need to be converted into “RGB” format by making a triple 8-bit value. we employ several techniques to do image transformation on both candidate and target images before encoding them into feature vectors. These approaches include the random horizontal flip and random</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cropping, and </a:t>
            </a:r>
            <a:r>
              <a:rPr lang="en-US" sz="1200" i="0" kern="1200" dirty="0" err="1" smtClean="0">
                <a:solidFill>
                  <a:schemeClr val="tx1"/>
                </a:solidFill>
                <a:effectLst/>
                <a:latin typeface="+mn-lt"/>
                <a:ea typeface="+mn-ea"/>
                <a:cs typeface="+mn-cs"/>
              </a:rPr>
              <a:t>normilaization</a:t>
            </a:r>
            <a:r>
              <a:rPr lang="en-US" sz="1200" i="0" kern="1200" dirty="0" smtClean="0">
                <a:solidFill>
                  <a:schemeClr val="tx1"/>
                </a:solidFill>
                <a:effectLst/>
                <a:latin typeface="+mn-lt"/>
                <a:ea typeface="+mn-ea"/>
                <a:cs typeface="+mn-cs"/>
              </a:rPr>
              <a:t>.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For text pre-processing, each caption is further split into two captions that are associated with pair of candidate image and target images. Firstly, concatenate these two captions into single sentence and check for any non-alphanumeric word existence. By further investigation, I found that Fashion IQ dataset includes some misspelled words to correct this a python library is used.</a:t>
            </a: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6</a:t>
            </a:fld>
            <a:endParaRPr lang="en-US"/>
          </a:p>
        </p:txBody>
      </p:sp>
    </p:spTree>
    <p:extLst>
      <p:ext uri="{BB962C8B-B14F-4D97-AF65-F5344CB8AC3E}">
        <p14:creationId xmlns:p14="http://schemas.microsoft.com/office/powerpoint/2010/main" val="85681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a:t>
            </a:r>
            <a:r>
              <a:rPr lang="en-US" sz="1200" b="1" i="0" kern="1200" baseline="0" dirty="0" smtClean="0">
                <a:solidFill>
                  <a:schemeClr val="tx1"/>
                </a:solidFill>
                <a:effectLst/>
                <a:latin typeface="+mn-lt"/>
                <a:ea typeface="+mn-ea"/>
                <a:cs typeface="+mn-cs"/>
              </a:rPr>
              <a:t> query image go into image encoder.</a:t>
            </a:r>
            <a:r>
              <a:rPr lang="en-US" sz="1200" b="1"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For image encoding, we used two CNN models </a:t>
            </a:r>
            <a:r>
              <a:rPr lang="en-US" sz="1200" i="0" kern="1200" dirty="0" err="1" smtClean="0">
                <a:solidFill>
                  <a:schemeClr val="tx1"/>
                </a:solidFill>
                <a:effectLst/>
                <a:latin typeface="+mn-lt"/>
                <a:ea typeface="+mn-ea"/>
                <a:cs typeface="+mn-cs"/>
              </a:rPr>
              <a:t>EfficientNet</a:t>
            </a:r>
            <a:r>
              <a:rPr lang="en-US" sz="1200" i="0" kern="1200" dirty="0" smtClean="0">
                <a:solidFill>
                  <a:schemeClr val="tx1"/>
                </a:solidFill>
                <a:effectLst/>
                <a:latin typeface="+mn-lt"/>
                <a:ea typeface="+mn-ea"/>
                <a:cs typeface="+mn-cs"/>
              </a:rPr>
              <a:t> and Resnet-50. As</a:t>
            </a:r>
            <a:r>
              <a:rPr lang="en-US" sz="1200" i="0" kern="1200" baseline="0" dirty="0" smtClean="0">
                <a:solidFill>
                  <a:schemeClr val="tx1"/>
                </a:solidFill>
                <a:effectLst/>
                <a:latin typeface="+mn-lt"/>
                <a:ea typeface="+mn-ea"/>
                <a:cs typeface="+mn-cs"/>
              </a:rPr>
              <a:t> Efficient net showed great performance in other image classification task in fashion domain. </a:t>
            </a:r>
            <a:r>
              <a:rPr lang="en-US" sz="1200" i="0" kern="1200" dirty="0" err="1" smtClean="0">
                <a:solidFill>
                  <a:schemeClr val="tx1"/>
                </a:solidFill>
                <a:effectLst/>
                <a:latin typeface="+mn-lt"/>
                <a:ea typeface="+mn-ea"/>
                <a:cs typeface="+mn-cs"/>
              </a:rPr>
              <a:t>EfficientNet</a:t>
            </a:r>
            <a:r>
              <a:rPr lang="en-US" sz="1200" i="0" kern="1200" dirty="0" smtClean="0">
                <a:solidFill>
                  <a:schemeClr val="tx1"/>
                </a:solidFill>
                <a:effectLst/>
                <a:latin typeface="+mn-lt"/>
                <a:ea typeface="+mn-ea"/>
                <a:cs typeface="+mn-cs"/>
              </a:rPr>
              <a:t> not only has</a:t>
            </a:r>
            <a:r>
              <a:rPr lang="en-US" sz="1200" i="0" kern="1200" baseline="0" dirty="0" smtClean="0">
                <a:solidFill>
                  <a:schemeClr val="tx1"/>
                </a:solidFill>
                <a:effectLst/>
                <a:latin typeface="+mn-lt"/>
                <a:ea typeface="+mn-ea"/>
                <a:cs typeface="+mn-cs"/>
              </a:rPr>
              <a:t> good</a:t>
            </a:r>
            <a:r>
              <a:rPr lang="en-US" sz="1200" i="0" kern="1200" dirty="0" smtClean="0">
                <a:solidFill>
                  <a:schemeClr val="tx1"/>
                </a:solidFill>
                <a:effectLst/>
                <a:latin typeface="+mn-lt"/>
                <a:ea typeface="+mn-ea"/>
                <a:cs typeface="+mn-cs"/>
              </a:rPr>
              <a:t> accuracy but also model efficiency by lowering the number of parameters used during training in comparison to other CNN. </a:t>
            </a:r>
            <a:r>
              <a:rPr lang="en-US" sz="1200" i="0" kern="1200" dirty="0" err="1" smtClean="0">
                <a:solidFill>
                  <a:schemeClr val="tx1"/>
                </a:solidFill>
                <a:effectLst/>
                <a:latin typeface="+mn-lt"/>
                <a:ea typeface="+mn-ea"/>
                <a:cs typeface="+mn-cs"/>
              </a:rPr>
              <a:t>EfficientNet</a:t>
            </a:r>
            <a:r>
              <a:rPr lang="en-US" sz="1200" i="0" kern="1200" dirty="0" smtClean="0">
                <a:solidFill>
                  <a:schemeClr val="tx1"/>
                </a:solidFill>
                <a:effectLst/>
                <a:latin typeface="+mn-lt"/>
                <a:ea typeface="+mn-ea"/>
                <a:cs typeface="+mn-cs"/>
              </a:rPr>
              <a:t> is available in a range of variants. I used EfficientNet-B0 which is trained on </a:t>
            </a:r>
            <a:r>
              <a:rPr lang="en-US" sz="1200" i="0" kern="1200" dirty="0" err="1" smtClean="0">
                <a:solidFill>
                  <a:schemeClr val="tx1"/>
                </a:solidFill>
                <a:effectLst/>
                <a:latin typeface="+mn-lt"/>
                <a:ea typeface="+mn-ea"/>
                <a:cs typeface="+mn-cs"/>
              </a:rPr>
              <a:t>imagenet</a:t>
            </a:r>
            <a:r>
              <a:rPr lang="en-US" sz="1200" i="0" kern="1200" dirty="0" smtClean="0">
                <a:solidFill>
                  <a:schemeClr val="tx1"/>
                </a:solidFill>
                <a:effectLst/>
                <a:latin typeface="+mn-lt"/>
                <a:ea typeface="+mn-ea"/>
                <a:cs typeface="+mn-cs"/>
              </a:rPr>
              <a:t>. both candidate and target image feed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into image encoder and linearly project outputs into the same space, which has 1024 dimensions.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Text Encoder: </a:t>
            </a:r>
            <a:r>
              <a:rPr lang="en-US" sz="1200" i="0" kern="1200" dirty="0" smtClean="0">
                <a:solidFill>
                  <a:schemeClr val="tx1"/>
                </a:solidFill>
                <a:effectLst/>
                <a:latin typeface="+mn-lt"/>
                <a:ea typeface="+mn-ea"/>
                <a:cs typeface="+mn-cs"/>
              </a:rPr>
              <a:t>Convert the concatenated captions into tokens and then into text embeddings and feed them to the LSTM which gives 1024 dimension feature vector.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Multi-model </a:t>
            </a:r>
            <a:r>
              <a:rPr lang="en-US" sz="1200" b="1" i="0" kern="1200" dirty="0" smtClean="0">
                <a:solidFill>
                  <a:schemeClr val="tx1"/>
                </a:solidFill>
                <a:effectLst/>
                <a:latin typeface="+mn-lt"/>
                <a:ea typeface="+mn-ea"/>
                <a:cs typeface="+mn-cs"/>
              </a:rPr>
              <a:t>Composition layer: </a:t>
            </a:r>
            <a:r>
              <a:rPr lang="en-US" sz="1200" i="0" kern="1200" dirty="0" smtClean="0">
                <a:solidFill>
                  <a:schemeClr val="tx1"/>
                </a:solidFill>
                <a:effectLst/>
                <a:latin typeface="+mn-lt"/>
                <a:ea typeface="+mn-ea"/>
                <a:cs typeface="+mn-cs"/>
              </a:rPr>
              <a:t>Compose candidate vectors and caption representation into the same space as the image vector</a:t>
            </a:r>
            <a:r>
              <a:rPr lang="en-US" sz="1200" i="0" kern="1200" baseline="0" dirty="0" smtClean="0">
                <a:solidFill>
                  <a:schemeClr val="tx1"/>
                </a:solidFill>
                <a:effectLst/>
                <a:latin typeface="+mn-lt"/>
                <a:ea typeface="+mn-ea"/>
                <a:cs typeface="+mn-cs"/>
              </a:rPr>
              <a:t> by</a:t>
            </a:r>
            <a:r>
              <a:rPr lang="en-US" sz="1200" i="0" kern="1200" dirty="0" smtClean="0">
                <a:solidFill>
                  <a:schemeClr val="tx1"/>
                </a:solidFill>
                <a:effectLst/>
                <a:latin typeface="+mn-lt"/>
                <a:ea typeface="+mn-ea"/>
                <a:cs typeface="+mn-cs"/>
              </a:rPr>
              <a:t> using TIRG composition. By doing this, we expect the candidate image vector to be biased toward the target image vector so that similarity between candidate and target image vectors is larger than that between candidate and other images which are not the target image.</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7</a:t>
            </a:fld>
            <a:endParaRPr lang="en-US"/>
          </a:p>
        </p:txBody>
      </p:sp>
    </p:spTree>
    <p:extLst>
      <p:ext uri="{BB962C8B-B14F-4D97-AF65-F5344CB8AC3E}">
        <p14:creationId xmlns:p14="http://schemas.microsoft.com/office/powerpoint/2010/main" val="3428299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For implementation, we used </a:t>
            </a:r>
            <a:r>
              <a:rPr lang="en-US" sz="1200" i="0" kern="1200" dirty="0" err="1" smtClean="0">
                <a:solidFill>
                  <a:schemeClr val="tx1"/>
                </a:solidFill>
                <a:effectLst/>
                <a:latin typeface="+mn-lt"/>
                <a:ea typeface="+mn-ea"/>
                <a:cs typeface="+mn-cs"/>
              </a:rPr>
              <a:t>Colab</a:t>
            </a:r>
            <a:r>
              <a:rPr lang="en-US" sz="1200" i="0" kern="1200" dirty="0" smtClean="0">
                <a:solidFill>
                  <a:schemeClr val="tx1"/>
                </a:solidFill>
                <a:effectLst/>
                <a:latin typeface="+mn-lt"/>
                <a:ea typeface="+mn-ea"/>
                <a:cs typeface="+mn-cs"/>
              </a:rPr>
              <a:t>, as the local machine is not a feasible solution to train the fashion-IQ dataset that have around 77k images. Moreover, CNN and LSTM models require more time to process the images and text while training the model.</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colab</a:t>
            </a:r>
            <a:r>
              <a:rPr lang="en-US" sz="1200" i="0" kern="1200" dirty="0" smtClean="0">
                <a:solidFill>
                  <a:schemeClr val="tx1"/>
                </a:solidFill>
                <a:effectLst/>
                <a:latin typeface="+mn-lt"/>
                <a:ea typeface="+mn-ea"/>
                <a:cs typeface="+mn-cs"/>
              </a:rPr>
              <a:t> provides 12 GB of RAM in free mode which is not enough to train the model on Fashion-IQ dataset. When we try to train our models on just a single category all of the RAM is utilized and session got crash. To tackle this issue, we optimize and configure our code to make it compatible with </a:t>
            </a:r>
            <a:r>
              <a:rPr lang="en-US" sz="1200" i="0" kern="1200" dirty="0" err="1" smtClean="0">
                <a:solidFill>
                  <a:schemeClr val="tx1"/>
                </a:solidFill>
                <a:effectLst/>
                <a:latin typeface="+mn-lt"/>
                <a:ea typeface="+mn-ea"/>
                <a:cs typeface="+mn-cs"/>
              </a:rPr>
              <a:t>colab</a:t>
            </a:r>
            <a:r>
              <a:rPr lang="en-US" sz="1200" i="0" kern="1200" dirty="0" smtClean="0">
                <a:solidFill>
                  <a:schemeClr val="tx1"/>
                </a:solidFill>
                <a:effectLst/>
                <a:latin typeface="+mn-lt"/>
                <a:ea typeface="+mn-ea"/>
                <a:cs typeface="+mn-cs"/>
              </a:rPr>
              <a:t> provided GPUs that is NVidia </a:t>
            </a:r>
            <a:r>
              <a:rPr lang="en-US" sz="1200" i="0" kern="1200" dirty="0" err="1" smtClean="0">
                <a:solidFill>
                  <a:schemeClr val="tx1"/>
                </a:solidFill>
                <a:effectLst/>
                <a:latin typeface="+mn-lt"/>
                <a:ea typeface="+mn-ea"/>
                <a:cs typeface="+mn-cs"/>
              </a:rPr>
              <a:t>Cuda</a:t>
            </a:r>
            <a:r>
              <a:rPr lang="en-US" sz="120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We are managed to train our model on only two categories dress and shirt data individually.</a:t>
            </a:r>
            <a:br>
              <a:rPr lang="en-US" sz="1200" i="0" kern="1200" dirty="0" smtClean="0">
                <a:solidFill>
                  <a:schemeClr val="tx1"/>
                </a:solidFill>
                <a:effectLst/>
                <a:latin typeface="+mn-lt"/>
                <a:ea typeface="+mn-ea"/>
                <a:cs typeface="+mn-cs"/>
              </a:rPr>
            </a:br>
            <a:endParaRPr lang="en-US" sz="120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For implementation, python libraries </a:t>
            </a:r>
            <a:r>
              <a:rPr lang="en-US" sz="1200" i="0" kern="1200" dirty="0" err="1" smtClean="0">
                <a:solidFill>
                  <a:schemeClr val="tx1"/>
                </a:solidFill>
                <a:effectLst/>
                <a:latin typeface="+mn-lt"/>
                <a:ea typeface="+mn-ea"/>
                <a:cs typeface="+mn-cs"/>
              </a:rPr>
              <a:t>PyTorch</a:t>
            </a:r>
            <a:r>
              <a:rPr lang="en-US" sz="1200" i="0" kern="1200" dirty="0" smtClean="0">
                <a:solidFill>
                  <a:schemeClr val="tx1"/>
                </a:solidFill>
                <a:effectLst/>
                <a:latin typeface="+mn-lt"/>
                <a:ea typeface="+mn-ea"/>
                <a:cs typeface="+mn-cs"/>
              </a:rPr>
              <a:t> are used. Python version 3 is used on google </a:t>
            </a:r>
            <a:r>
              <a:rPr lang="en-US" sz="1200" i="0" kern="1200" dirty="0" err="1" smtClean="0">
                <a:solidFill>
                  <a:schemeClr val="tx1"/>
                </a:solidFill>
                <a:effectLst/>
                <a:latin typeface="+mn-lt"/>
                <a:ea typeface="+mn-ea"/>
                <a:cs typeface="+mn-cs"/>
              </a:rPr>
              <a:t>colaboratory</a:t>
            </a:r>
            <a:r>
              <a:rPr lang="en-US" sz="1200" i="0" kern="1200" dirty="0" smtClean="0">
                <a:solidFill>
                  <a:schemeClr val="tx1"/>
                </a:solidFill>
                <a:effectLst/>
                <a:latin typeface="+mn-lt"/>
                <a:ea typeface="+mn-ea"/>
                <a:cs typeface="+mn-cs"/>
              </a:rPr>
              <a:t> notebook. Data is uploaded on google drive and accessed by mounting google drive. Image transformation and </a:t>
            </a:r>
            <a:r>
              <a:rPr lang="en-US" sz="1200" i="0" kern="1200" dirty="0" err="1" smtClean="0">
                <a:solidFill>
                  <a:schemeClr val="tx1"/>
                </a:solidFill>
                <a:effectLst/>
                <a:latin typeface="+mn-lt"/>
                <a:ea typeface="+mn-ea"/>
                <a:cs typeface="+mn-cs"/>
              </a:rPr>
              <a:t>normalisation</a:t>
            </a:r>
            <a:r>
              <a:rPr lang="en-US" sz="1200" i="0" kern="1200" dirty="0" smtClean="0">
                <a:solidFill>
                  <a:schemeClr val="tx1"/>
                </a:solidFill>
                <a:effectLst/>
                <a:latin typeface="+mn-lt"/>
                <a:ea typeface="+mn-ea"/>
                <a:cs typeface="+mn-cs"/>
              </a:rPr>
              <a:t> are done using </a:t>
            </a:r>
            <a:r>
              <a:rPr lang="en-US" sz="1200" i="0" kern="1200" dirty="0" err="1" smtClean="0">
                <a:solidFill>
                  <a:schemeClr val="tx1"/>
                </a:solidFill>
                <a:effectLst/>
                <a:latin typeface="+mn-lt"/>
                <a:ea typeface="+mn-ea"/>
                <a:cs typeface="+mn-cs"/>
              </a:rPr>
              <a:t>numpy</a:t>
            </a:r>
            <a:r>
              <a:rPr lang="en-US" sz="1200" i="0" kern="1200" dirty="0" smtClean="0">
                <a:solidFill>
                  <a:schemeClr val="tx1"/>
                </a:solidFill>
                <a:effectLst/>
                <a:latin typeface="+mn-lt"/>
                <a:ea typeface="+mn-ea"/>
                <a:cs typeface="+mn-cs"/>
              </a:rPr>
              <a:t>, PIL and </a:t>
            </a:r>
            <a:r>
              <a:rPr lang="en-US" sz="1200" i="0" kern="1200" dirty="0" err="1" smtClean="0">
                <a:solidFill>
                  <a:schemeClr val="tx1"/>
                </a:solidFill>
                <a:effectLst/>
                <a:latin typeface="+mn-lt"/>
                <a:ea typeface="+mn-ea"/>
                <a:cs typeface="+mn-cs"/>
              </a:rPr>
              <a:t>Keras</a:t>
            </a:r>
            <a:r>
              <a:rPr lang="en-US" sz="1200" i="0" kern="1200" dirty="0" smtClean="0">
                <a:solidFill>
                  <a:schemeClr val="tx1"/>
                </a:solidFill>
                <a:effectLst/>
                <a:latin typeface="+mn-lt"/>
                <a:ea typeface="+mn-ea"/>
                <a:cs typeface="+mn-cs"/>
              </a:rPr>
              <a:t> libraries from python.</a:t>
            </a:r>
          </a:p>
          <a:p>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8</a:t>
            </a:fld>
            <a:endParaRPr lang="en-US"/>
          </a:p>
        </p:txBody>
      </p:sp>
    </p:spTree>
    <p:extLst>
      <p:ext uri="{BB962C8B-B14F-4D97-AF65-F5344CB8AC3E}">
        <p14:creationId xmlns:p14="http://schemas.microsoft.com/office/powerpoint/2010/main" val="343190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Our main evaluation metric for retrieval is recall at rank k (R@K) where K can be 1, 3, 5, 10, 20 and 50.</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It is calculated as the percentage of test queries where target image is within the top K retrieved images. This will be repeated for dress and shirt categories. Along with it, each model will also be evaluated based on batch</a:t>
            </a:r>
            <a:r>
              <a:rPr lang="en-US" sz="1200" i="0" kern="1200" baseline="0" dirty="0" smtClean="0">
                <a:solidFill>
                  <a:schemeClr val="tx1"/>
                </a:solidFill>
                <a:effectLst/>
                <a:latin typeface="+mn-lt"/>
                <a:ea typeface="+mn-ea"/>
                <a:cs typeface="+mn-cs"/>
              </a:rPr>
              <a:t> based classification training loss</a:t>
            </a:r>
            <a:r>
              <a:rPr lang="en-US" sz="1200" i="0" kern="1200" dirty="0" smtClean="0">
                <a:solidFill>
                  <a:schemeClr val="tx1"/>
                </a:solidFill>
                <a:effectLst/>
                <a:latin typeface="+mn-lt"/>
                <a:ea typeface="+mn-ea"/>
                <a:cs typeface="+mn-cs"/>
              </a:rPr>
              <a:t> and time performance on training dataset.</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evaluation section is divided into following two broader parts </a:t>
            </a:r>
          </a:p>
          <a:p>
            <a:r>
              <a:rPr lang="en-US" sz="1200" i="0" kern="1200" dirty="0" smtClean="0">
                <a:solidFill>
                  <a:schemeClr val="tx1"/>
                </a:solidFill>
                <a:effectLst/>
                <a:latin typeface="+mn-lt"/>
                <a:ea typeface="+mn-ea"/>
                <a:cs typeface="+mn-cs"/>
              </a:rPr>
              <a:t>Quantitative Results </a:t>
            </a:r>
          </a:p>
          <a:p>
            <a:r>
              <a:rPr lang="en-US" sz="1200" i="0" kern="1200" dirty="0" smtClean="0">
                <a:solidFill>
                  <a:schemeClr val="tx1"/>
                </a:solidFill>
                <a:effectLst/>
                <a:latin typeface="+mn-lt"/>
                <a:ea typeface="+mn-ea"/>
                <a:cs typeface="+mn-cs"/>
              </a:rPr>
              <a:t>Qualitative Results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9</a:t>
            </a:fld>
            <a:endParaRPr lang="en-US"/>
          </a:p>
        </p:txBody>
      </p:sp>
    </p:spTree>
    <p:extLst>
      <p:ext uri="{BB962C8B-B14F-4D97-AF65-F5344CB8AC3E}">
        <p14:creationId xmlns:p14="http://schemas.microsoft.com/office/powerpoint/2010/main" val="12924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Epoch vs training loss:</a:t>
            </a:r>
          </a:p>
          <a:p>
            <a:r>
              <a:rPr lang="en-US" sz="1200" i="0" kern="1200" dirty="0" smtClean="0">
                <a:solidFill>
                  <a:schemeClr val="tx1"/>
                </a:solidFill>
                <a:effectLst/>
                <a:latin typeface="+mn-lt"/>
                <a:ea typeface="+mn-ea"/>
                <a:cs typeface="+mn-cs"/>
              </a:rPr>
              <a:t>The loss is gradually decrease with increasing epoch. At initial stage all models have almost same loss but at the end, the multi-model TIRG has the lowest loss as compared to other models. And </a:t>
            </a:r>
            <a:r>
              <a:rPr lang="en-US" sz="1200" i="0" kern="1200" dirty="0" err="1" smtClean="0">
                <a:solidFill>
                  <a:schemeClr val="tx1"/>
                </a:solidFill>
                <a:effectLst/>
                <a:latin typeface="+mn-lt"/>
                <a:ea typeface="+mn-ea"/>
                <a:cs typeface="+mn-cs"/>
              </a:rPr>
              <a:t>img</a:t>
            </a:r>
            <a:r>
              <a:rPr lang="en-US" sz="1200" i="0" kern="1200" baseline="0" dirty="0" smtClean="0">
                <a:solidFill>
                  <a:schemeClr val="tx1"/>
                </a:solidFill>
                <a:effectLst/>
                <a:latin typeface="+mn-lt"/>
                <a:ea typeface="+mn-ea"/>
                <a:cs typeface="+mn-cs"/>
              </a:rPr>
              <a:t> only </a:t>
            </a:r>
            <a:r>
              <a:rPr lang="en-US" sz="1200" i="0" kern="1200" baseline="0" dirty="0" err="1" smtClean="0">
                <a:solidFill>
                  <a:schemeClr val="tx1"/>
                </a:solidFill>
                <a:effectLst/>
                <a:latin typeface="+mn-lt"/>
                <a:ea typeface="+mn-ea"/>
                <a:cs typeface="+mn-cs"/>
              </a:rPr>
              <a:t>resnet</a:t>
            </a:r>
            <a:r>
              <a:rPr lang="en-US" sz="1200" i="0" kern="1200" baseline="0" dirty="0" smtClean="0">
                <a:solidFill>
                  <a:schemeClr val="tx1"/>
                </a:solidFill>
                <a:effectLst/>
                <a:latin typeface="+mn-lt"/>
                <a:ea typeface="+mn-ea"/>
                <a:cs typeface="+mn-cs"/>
              </a:rPr>
              <a:t> 50 has the </a:t>
            </a:r>
            <a:r>
              <a:rPr lang="en-US" sz="1200" i="0" kern="1200" baseline="0" dirty="0" err="1" smtClean="0">
                <a:solidFill>
                  <a:schemeClr val="tx1"/>
                </a:solidFill>
                <a:effectLst/>
                <a:latin typeface="+mn-lt"/>
                <a:ea typeface="+mn-ea"/>
                <a:cs typeface="+mn-cs"/>
              </a:rPr>
              <a:t>highes</a:t>
            </a:r>
            <a:r>
              <a:rPr lang="en-US" sz="1200" i="0" kern="1200" baseline="0" dirty="0" smtClean="0">
                <a:solidFill>
                  <a:schemeClr val="tx1"/>
                </a:solidFill>
                <a:effectLst/>
                <a:latin typeface="+mn-lt"/>
                <a:ea typeface="+mn-ea"/>
                <a:cs typeface="+mn-cs"/>
              </a:rPr>
              <a:t>.</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The mean of the recall is </a:t>
            </a:r>
            <a:r>
              <a:rPr lang="en-US" sz="1200" i="0" kern="1200" baseline="0" dirty="0" err="1" smtClean="0">
                <a:solidFill>
                  <a:schemeClr val="tx1"/>
                </a:solidFill>
                <a:effectLst/>
                <a:latin typeface="+mn-lt"/>
                <a:ea typeface="+mn-ea"/>
                <a:cs typeface="+mn-cs"/>
              </a:rPr>
              <a:t>ploted</a:t>
            </a:r>
            <a:r>
              <a:rPr lang="en-US" sz="1200" i="0" kern="1200" baseline="0" dirty="0" smtClean="0">
                <a:solidFill>
                  <a:schemeClr val="tx1"/>
                </a:solidFill>
                <a:effectLst/>
                <a:latin typeface="+mn-lt"/>
                <a:ea typeface="+mn-ea"/>
                <a:cs typeface="+mn-cs"/>
              </a:rPr>
              <a:t> against epoch. </a:t>
            </a:r>
            <a:r>
              <a:rPr lang="en-US" sz="1200" i="0" kern="1200" dirty="0" smtClean="0">
                <a:solidFill>
                  <a:schemeClr val="tx1"/>
                </a:solidFill>
                <a:effectLst/>
                <a:latin typeface="+mn-lt"/>
                <a:ea typeface="+mn-ea"/>
                <a:cs typeface="+mn-cs"/>
              </a:rPr>
              <a:t>We can see that Text-Only and TIRG performs well and have higher recall mean while both Image only models (Resnet-50 and Efficient-Net) do not show high recall mean when compare to TIRG and Text-only method. The justification of this point is that, as the captions of the images are annotated by the human experts, so dataset has very accurate and real description of the difference between query and target images. The image only based models do not utilize the textual information while retrieving the images</a:t>
            </a:r>
            <a:endParaRPr lang="en-US" dirty="0"/>
          </a:p>
        </p:txBody>
      </p:sp>
      <p:sp>
        <p:nvSpPr>
          <p:cNvPr id="4" name="Slide Number Placeholder 3"/>
          <p:cNvSpPr>
            <a:spLocks noGrp="1"/>
          </p:cNvSpPr>
          <p:nvPr>
            <p:ph type="sldNum" sz="quarter" idx="10"/>
          </p:nvPr>
        </p:nvSpPr>
        <p:spPr/>
        <p:txBody>
          <a:bodyPr/>
          <a:lstStyle/>
          <a:p>
            <a:fld id="{C79F3CFD-374C-4737-A2A9-379F4D0C1A24}" type="slidenum">
              <a:rPr lang="en-US" smtClean="0"/>
              <a:t>10</a:t>
            </a:fld>
            <a:endParaRPr lang="en-US"/>
          </a:p>
        </p:txBody>
      </p:sp>
    </p:spTree>
    <p:extLst>
      <p:ext uri="{BB962C8B-B14F-4D97-AF65-F5344CB8AC3E}">
        <p14:creationId xmlns:p14="http://schemas.microsoft.com/office/powerpoint/2010/main" val="1588172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4BDB42-782E-4A4C-9208-B4CB47F7988C}"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1232435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BDB42-782E-4A4C-9208-B4CB47F7988C}"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1547839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BDB42-782E-4A4C-9208-B4CB47F7988C}"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387391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 y="0"/>
            <a:ext cx="12191999" cy="6356350"/>
          </a:xfrm>
          <a:prstGeom prst="rect">
            <a:avLst/>
          </a:prstGeom>
          <a:gradFill>
            <a:gsLst>
              <a:gs pos="0">
                <a:schemeClr val="accent1">
                  <a:tint val="100000"/>
                  <a:shade val="100000"/>
                  <a:satMod val="130000"/>
                </a:schemeClr>
              </a:gs>
              <a:gs pos="10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10394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2476272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32048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777067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364649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935307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883966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18787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BDB42-782E-4A4C-9208-B4CB47F7988C}"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28535001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799128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607449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457200"/>
            <a:fld id="{74AAEDA3-ABB2-CB4A-BFC1-206BB2E052CF}" type="datetimeFigureOut">
              <a:rPr lang="en-US" smtClean="0">
                <a:solidFill>
                  <a:prstClr val="black"/>
                </a:solidFill>
              </a:rPr>
              <a:pPr defTabSz="457200"/>
              <a:t>12/16/2021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457200"/>
            <a:fld id="{7225CB5A-0052-F942-B768-C7CF0EE1FBBF}"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845293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4BDB42-782E-4A4C-9208-B4CB47F7988C}"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6872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4BDB42-782E-4A4C-9208-B4CB47F7988C}"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478972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4BDB42-782E-4A4C-9208-B4CB47F7988C}"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210197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4BDB42-782E-4A4C-9208-B4CB47F7988C}"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324698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BDB42-782E-4A4C-9208-B4CB47F7988C}"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391403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4BDB42-782E-4A4C-9208-B4CB47F7988C}"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293477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4BDB42-782E-4A4C-9208-B4CB47F7988C}"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AD2FC-9A4C-4F5C-A0B6-88E5579720DD}" type="slidenum">
              <a:rPr lang="en-US" smtClean="0"/>
              <a:t>‹#›</a:t>
            </a:fld>
            <a:endParaRPr lang="en-US"/>
          </a:p>
        </p:txBody>
      </p:sp>
    </p:spTree>
    <p:extLst>
      <p:ext uri="{BB962C8B-B14F-4D97-AF65-F5344CB8AC3E}">
        <p14:creationId xmlns:p14="http://schemas.microsoft.com/office/powerpoint/2010/main" val="352203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BDB42-782E-4A4C-9208-B4CB47F7988C}" type="datetimeFigureOut">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AD2FC-9A4C-4F5C-A0B6-88E5579720DD}" type="slidenum">
              <a:rPr lang="en-US" smtClean="0"/>
              <a:t>‹#›</a:t>
            </a:fld>
            <a:endParaRPr lang="en-US"/>
          </a:p>
        </p:txBody>
      </p:sp>
    </p:spTree>
    <p:extLst>
      <p:ext uri="{BB962C8B-B14F-4D97-AF65-F5344CB8AC3E}">
        <p14:creationId xmlns:p14="http://schemas.microsoft.com/office/powerpoint/2010/main" val="401043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27509" y="0"/>
            <a:ext cx="12219509" cy="10096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sz="1800">
              <a:solidFill>
                <a:prstClr val="white"/>
              </a:solidFill>
            </a:endParaRPr>
          </a:p>
        </p:txBody>
      </p:sp>
      <p:sp>
        <p:nvSpPr>
          <p:cNvPr id="2" name="Title Placeholder 1"/>
          <p:cNvSpPr>
            <a:spLocks noGrp="1"/>
          </p:cNvSpPr>
          <p:nvPr>
            <p:ph type="title"/>
          </p:nvPr>
        </p:nvSpPr>
        <p:spPr>
          <a:xfrm>
            <a:off x="340433" y="87202"/>
            <a:ext cx="9631731" cy="92023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10" name="Text Box 28"/>
          <p:cNvSpPr txBox="1">
            <a:spLocks noChangeArrowheads="1"/>
          </p:cNvSpPr>
          <p:nvPr/>
        </p:nvSpPr>
        <p:spPr bwMode="auto">
          <a:xfrm>
            <a:off x="6950235" y="6373839"/>
            <a:ext cx="863600" cy="290513"/>
          </a:xfrm>
          <a:prstGeom prst="rect">
            <a:avLst/>
          </a:prstGeom>
          <a:noFill/>
          <a:ln>
            <a:noFill/>
          </a:ln>
          <a:effectLst/>
          <a:extLst>
            <a:ext uri="{909E8E84-426E-40DD-AFC4-6F175D3DCCD1}">
              <a14:hiddenFill xmlns:a14="http://schemas.microsoft.com/office/drawing/2010/mai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68686">
                      <a:alpha val="74998"/>
                    </a:srgbClr>
                  </a:outerShdw>
                </a:effectLst>
              </a14:hiddenEffects>
            </a:ext>
          </a:extLst>
        </p:spPr>
        <p:txBody>
          <a:bodyPr>
            <a:spAutoFit/>
            <a:flatTx/>
          </a:bodyPr>
          <a:lstStyle/>
          <a:p>
            <a:pPr algn="ctr" defTabSz="457200" eaLnBrk="0" hangingPunct="0"/>
            <a:fld id="{13EAF074-EBD3-3449-94F7-95AB91E0F6D5}" type="slidenum">
              <a:rPr lang="en-GB" sz="1300" b="1">
                <a:solidFill>
                  <a:srgbClr val="002060"/>
                </a:solidFill>
                <a:latin typeface="Arial" panose="020B0604020202020204" pitchFamily="34" charset="0"/>
                <a:cs typeface="Arial" panose="020B0604020202020204" pitchFamily="34" charset="0"/>
              </a:rPr>
              <a:pPr algn="ctr" defTabSz="457200" eaLnBrk="0" hangingPunct="0"/>
              <a:t>‹#›</a:t>
            </a:fld>
            <a:endParaRPr lang="en-GB" sz="1300" b="1">
              <a:solidFill>
                <a:srgbClr val="002060"/>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340433" y="1320673"/>
            <a:ext cx="10972800" cy="45289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hevron 14">
            <a:hlinkClick r:id="" action="ppaction://hlinkshowjump?jump=nextslide"/>
          </p:cNvPr>
          <p:cNvSpPr/>
          <p:nvPr/>
        </p:nvSpPr>
        <p:spPr>
          <a:xfrm>
            <a:off x="6474665" y="6472398"/>
            <a:ext cx="301404" cy="226053"/>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sz="1800">
              <a:solidFill>
                <a:srgbClr val="002060"/>
              </a:solidFill>
            </a:endParaRPr>
          </a:p>
        </p:txBody>
      </p:sp>
      <p:sp>
        <p:nvSpPr>
          <p:cNvPr id="16" name="Chevron 15">
            <a:hlinkClick r:id="" action="ppaction://hlinkshowjump?jump=previousslide"/>
          </p:cNvPr>
          <p:cNvSpPr/>
          <p:nvPr/>
        </p:nvSpPr>
        <p:spPr>
          <a:xfrm rot="10800000">
            <a:off x="5388781" y="6472398"/>
            <a:ext cx="301404" cy="226053"/>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sz="1800">
              <a:solidFill>
                <a:srgbClr val="002060"/>
              </a:solidFill>
            </a:endParaRPr>
          </a:p>
        </p:txBody>
      </p:sp>
      <p:pic>
        <p:nvPicPr>
          <p:cNvPr id="17" name="Picture 16">
            <a:hlinkClick r:id="" action="ppaction://noaction"/>
          </p:cNvPr>
          <p:cNvPicPr>
            <a:picLocks noChangeAspect="1"/>
          </p:cNvPicPr>
          <p:nvPr/>
        </p:nvPicPr>
        <p:blipFill rotWithShape="1">
          <a:blip r:embed="rId13" cstate="screen">
            <a:extLst>
              <a:ext uri="{28A0092B-C50C-407E-A947-70E740481C1C}">
                <a14:useLocalDpi xmlns:a14="http://schemas.microsoft.com/office/drawing/2010/main"/>
              </a:ext>
            </a:extLst>
          </a:blip>
          <a:srcRect l="-29492" t="-29494" r="-29492" b="-29494"/>
          <a:stretch/>
        </p:blipFill>
        <p:spPr>
          <a:xfrm>
            <a:off x="5841712" y="6386465"/>
            <a:ext cx="497097" cy="370472"/>
          </a:xfrm>
          <a:prstGeom prst="ellipse">
            <a:avLst/>
          </a:prstGeom>
          <a:solidFill>
            <a:srgbClr val="002060"/>
          </a:solidFill>
          <a:ln w="15875">
            <a:solidFill>
              <a:srgbClr val="0066CC"/>
            </a:solidFill>
          </a:ln>
        </p:spPr>
      </p:pic>
    </p:spTree>
    <p:extLst>
      <p:ext uri="{BB962C8B-B14F-4D97-AF65-F5344CB8AC3E}">
        <p14:creationId xmlns:p14="http://schemas.microsoft.com/office/powerpoint/2010/main" val="6727269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Clr>
          <a:srgbClr val="2154AC"/>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Clr>
          <a:srgbClr val="2154AC"/>
        </a:buClr>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Clr>
          <a:srgbClr val="2154AC"/>
        </a:buClr>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Clr>
          <a:srgbClr val="2154AC"/>
        </a:buClr>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Clr>
          <a:srgbClr val="2154AC"/>
        </a:buClr>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3" name="Group 52"/>
          <p:cNvGrpSpPr/>
          <p:nvPr/>
        </p:nvGrpSpPr>
        <p:grpSpPr>
          <a:xfrm>
            <a:off x="5756727" y="557356"/>
            <a:ext cx="6187420" cy="6127489"/>
            <a:chOff x="6096001" y="1832873"/>
            <a:chExt cx="4480810" cy="4480810"/>
          </a:xfrm>
        </p:grpSpPr>
        <p:grpSp>
          <p:nvGrpSpPr>
            <p:cNvPr id="21" name="Group 20"/>
            <p:cNvGrpSpPr/>
            <p:nvPr/>
          </p:nvGrpSpPr>
          <p:grpSpPr>
            <a:xfrm>
              <a:off x="6096001" y="1832873"/>
              <a:ext cx="4480810" cy="4480810"/>
              <a:chOff x="6163616" y="1457877"/>
              <a:chExt cx="4724807" cy="4724807"/>
            </a:xfrm>
          </p:grpSpPr>
          <p:grpSp>
            <p:nvGrpSpPr>
              <p:cNvPr id="18" name="Group 17"/>
              <p:cNvGrpSpPr/>
              <p:nvPr/>
            </p:nvGrpSpPr>
            <p:grpSpPr>
              <a:xfrm>
                <a:off x="6379737" y="1687019"/>
                <a:ext cx="4292565" cy="4292565"/>
                <a:chOff x="5161901" y="1460578"/>
                <a:chExt cx="4841802" cy="4841802"/>
              </a:xfrm>
            </p:grpSpPr>
            <p:sp>
              <p:nvSpPr>
                <p:cNvPr id="17" name="Oval 16"/>
                <p:cNvSpPr/>
                <p:nvPr/>
              </p:nvSpPr>
              <p:spPr>
                <a:xfrm>
                  <a:off x="5161901" y="1460578"/>
                  <a:ext cx="4841802" cy="4841802"/>
                </a:xfrm>
                <a:prstGeom prst="ellipse">
                  <a:avLst/>
                </a:prstGeom>
                <a:solidFill>
                  <a:schemeClr val="tx1">
                    <a:lumMod val="50000"/>
                    <a:lumOff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40345" y="1639022"/>
                  <a:ext cx="4484914" cy="44849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163616" y="1457877"/>
                <a:ext cx="4724807" cy="4724807"/>
              </a:xfrm>
              <a:prstGeom prst="ellipse">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6487610" y="3527870"/>
              <a:ext cx="3734209" cy="1234486"/>
            </a:xfrm>
            <a:prstGeom prst="rect">
              <a:avLst/>
            </a:prstGeom>
          </p:spPr>
          <p:txBody>
            <a:bodyPr wrap="square">
              <a:spAutoFit/>
            </a:bodyPr>
            <a:lstStyle/>
            <a:p>
              <a:pPr algn="ctr">
                <a:lnSpc>
                  <a:spcPct val="150000"/>
                </a:lnSpc>
              </a:pPr>
              <a:r>
                <a:rPr lang="en-US" sz="2400" b="1" dirty="0">
                  <a:solidFill>
                    <a:schemeClr val="bg1"/>
                  </a:solidFill>
                  <a:latin typeface="Montserrat" panose="00000500000000000000" pitchFamily="50" charset="0"/>
                </a:rPr>
                <a:t>Text and Image Based Multi-model </a:t>
              </a:r>
              <a:r>
                <a:rPr lang="en-US" sz="2400" b="1" dirty="0" smtClean="0">
                  <a:solidFill>
                    <a:schemeClr val="bg1"/>
                  </a:solidFill>
                  <a:latin typeface="Montserrat" panose="00000500000000000000" pitchFamily="50" charset="0"/>
                </a:rPr>
                <a:t>Fashion Image </a:t>
              </a:r>
              <a:r>
                <a:rPr lang="en-US" sz="2400" b="1" dirty="0">
                  <a:solidFill>
                    <a:schemeClr val="bg1"/>
                  </a:solidFill>
                  <a:latin typeface="Montserrat" panose="00000500000000000000" pitchFamily="50" charset="0"/>
                </a:rPr>
                <a:t>Retrieval system</a:t>
              </a:r>
              <a:endParaRPr lang="en-US" sz="2400" b="1" dirty="0">
                <a:solidFill>
                  <a:schemeClr val="bg1"/>
                </a:solidFill>
                <a:latin typeface="Montserrat" panose="00000500000000000000" pitchFamily="50" charset="0"/>
              </a:endParaRPr>
            </a:p>
          </p:txBody>
        </p:sp>
      </p:grpSp>
      <p:grpSp>
        <p:nvGrpSpPr>
          <p:cNvPr id="51" name="Group 50"/>
          <p:cNvGrpSpPr/>
          <p:nvPr/>
        </p:nvGrpSpPr>
        <p:grpSpPr>
          <a:xfrm>
            <a:off x="-1" y="0"/>
            <a:ext cx="1351130" cy="1252216"/>
            <a:chOff x="-1" y="0"/>
            <a:chExt cx="1351130" cy="1252216"/>
          </a:xfrm>
        </p:grpSpPr>
        <p:sp>
          <p:nvSpPr>
            <p:cNvPr id="46" name="Freeform 45"/>
            <p:cNvSpPr/>
            <p:nvPr/>
          </p:nvSpPr>
          <p:spPr>
            <a:xfrm>
              <a:off x="-1" y="1"/>
              <a:ext cx="1351130" cy="1252215"/>
            </a:xfrm>
            <a:custGeom>
              <a:avLst/>
              <a:gdLst>
                <a:gd name="connsiteX0" fmla="*/ 0 w 1351130"/>
                <a:gd name="connsiteY0" fmla="*/ 0 h 1252215"/>
                <a:gd name="connsiteX1" fmla="*/ 1179207 w 1351130"/>
                <a:gd name="connsiteY1" fmla="*/ 0 h 1252215"/>
                <a:gd name="connsiteX2" fmla="*/ 1212872 w 1351130"/>
                <a:gd name="connsiteY2" fmla="*/ 39212 h 1252215"/>
                <a:gd name="connsiteX3" fmla="*/ 1351130 w 1351130"/>
                <a:gd name="connsiteY3" fmla="*/ 474205 h 1252215"/>
                <a:gd name="connsiteX4" fmla="*/ 541579 w 1351130"/>
                <a:gd name="connsiteY4" fmla="*/ 1252215 h 1252215"/>
                <a:gd name="connsiteX5" fmla="*/ 88951 w 1351130"/>
                <a:gd name="connsiteY5" fmla="*/ 1119343 h 1252215"/>
                <a:gd name="connsiteX6" fmla="*/ 0 w 1351130"/>
                <a:gd name="connsiteY6" fmla="*/ 1048811 h 12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130" h="1252215">
                  <a:moveTo>
                    <a:pt x="0" y="0"/>
                  </a:moveTo>
                  <a:lnTo>
                    <a:pt x="1179207" y="0"/>
                  </a:lnTo>
                  <a:lnTo>
                    <a:pt x="1212872" y="39212"/>
                  </a:lnTo>
                  <a:cubicBezTo>
                    <a:pt x="1300161" y="163383"/>
                    <a:pt x="1351130" y="313074"/>
                    <a:pt x="1351130" y="474205"/>
                  </a:cubicBezTo>
                  <a:cubicBezTo>
                    <a:pt x="1351130" y="903888"/>
                    <a:pt x="988682" y="1252215"/>
                    <a:pt x="541579" y="1252215"/>
                  </a:cubicBezTo>
                  <a:cubicBezTo>
                    <a:pt x="373915" y="1252215"/>
                    <a:pt x="218156" y="1203232"/>
                    <a:pt x="88951" y="1119343"/>
                  </a:cubicBezTo>
                  <a:lnTo>
                    <a:pt x="0" y="104881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 y="0"/>
              <a:ext cx="1208052" cy="1114712"/>
            </a:xfrm>
            <a:custGeom>
              <a:avLst/>
              <a:gdLst>
                <a:gd name="connsiteX0" fmla="*/ 97170 w 1208052"/>
                <a:gd name="connsiteY0" fmla="*/ 0 h 1114712"/>
                <a:gd name="connsiteX1" fmla="*/ 985986 w 1208052"/>
                <a:gd name="connsiteY1" fmla="*/ 0 h 1114712"/>
                <a:gd name="connsiteX2" fmla="*/ 1012846 w 1208052"/>
                <a:gd name="connsiteY2" fmla="*/ 21298 h 1114712"/>
                <a:gd name="connsiteX3" fmla="*/ 1208052 w 1208052"/>
                <a:gd name="connsiteY3" fmla="*/ 474205 h 1114712"/>
                <a:gd name="connsiteX4" fmla="*/ 541578 w 1208052"/>
                <a:gd name="connsiteY4" fmla="*/ 1114712 h 1114712"/>
                <a:gd name="connsiteX5" fmla="*/ 70310 w 1208052"/>
                <a:gd name="connsiteY5" fmla="*/ 927112 h 1114712"/>
                <a:gd name="connsiteX6" fmla="*/ 0 w 1208052"/>
                <a:gd name="connsiteY6" fmla="*/ 845216 h 1114712"/>
                <a:gd name="connsiteX7" fmla="*/ 0 w 1208052"/>
                <a:gd name="connsiteY7" fmla="*/ 103194 h 1114712"/>
                <a:gd name="connsiteX8" fmla="*/ 70310 w 1208052"/>
                <a:gd name="connsiteY8" fmla="*/ 21298 h 111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052" h="1114712">
                  <a:moveTo>
                    <a:pt x="97170" y="0"/>
                  </a:moveTo>
                  <a:lnTo>
                    <a:pt x="985986" y="0"/>
                  </a:lnTo>
                  <a:lnTo>
                    <a:pt x="1012846" y="21298"/>
                  </a:lnTo>
                  <a:cubicBezTo>
                    <a:pt x="1133454" y="137207"/>
                    <a:pt x="1208052" y="297334"/>
                    <a:pt x="1208052" y="474205"/>
                  </a:cubicBezTo>
                  <a:cubicBezTo>
                    <a:pt x="1208052" y="827947"/>
                    <a:pt x="909661" y="1114712"/>
                    <a:pt x="541578" y="1114712"/>
                  </a:cubicBezTo>
                  <a:cubicBezTo>
                    <a:pt x="357537" y="1114712"/>
                    <a:pt x="190918" y="1043021"/>
                    <a:pt x="70310" y="927112"/>
                  </a:cubicBezTo>
                  <a:lnTo>
                    <a:pt x="0" y="845216"/>
                  </a:lnTo>
                  <a:lnTo>
                    <a:pt x="0" y="103194"/>
                  </a:lnTo>
                  <a:lnTo>
                    <a:pt x="70310" y="21298"/>
                  </a:lnTo>
                  <a:close/>
                </a:path>
              </a:pathLst>
            </a:custGeom>
            <a:solidFill>
              <a:schemeClr val="accent5"/>
            </a:solidFill>
            <a:ln>
              <a:solidFill>
                <a:srgbClr val="FAB0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 y="0"/>
            <a:ext cx="12192002" cy="6880859"/>
            <a:chOff x="-1" y="0"/>
            <a:chExt cx="12192002" cy="6880859"/>
          </a:xfrm>
        </p:grpSpPr>
        <p:sp>
          <p:nvSpPr>
            <p:cNvPr id="34" name="Rectangle 33"/>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 y="4715"/>
              <a:ext cx="12192000" cy="823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 y="0"/>
              <a:ext cx="104775" cy="6877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2087225" y="0"/>
              <a:ext cx="104775" cy="6877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556867" y="3353959"/>
            <a:ext cx="5275708" cy="1754326"/>
          </a:xfrm>
          <a:prstGeom prst="rect">
            <a:avLst/>
          </a:prstGeom>
        </p:spPr>
        <p:txBody>
          <a:bodyPr wrap="square">
            <a:spAutoFit/>
          </a:bodyPr>
          <a:lstStyle/>
          <a:p>
            <a:pPr>
              <a:lnSpc>
                <a:spcPct val="150000"/>
              </a:lnSpc>
            </a:pPr>
            <a:r>
              <a:rPr lang="en-US" sz="2400" b="1" dirty="0">
                <a:solidFill>
                  <a:schemeClr val="bg1"/>
                </a:solidFill>
                <a:latin typeface="Montserrat" panose="00000500000000000000" pitchFamily="50" charset="0"/>
              </a:rPr>
              <a:t>Aafaq Iqbal Khan</a:t>
            </a:r>
          </a:p>
          <a:p>
            <a:pPr>
              <a:lnSpc>
                <a:spcPct val="150000"/>
              </a:lnSpc>
            </a:pPr>
            <a:r>
              <a:rPr lang="en-US" sz="2400" b="1" dirty="0">
                <a:solidFill>
                  <a:schemeClr val="bg1"/>
                </a:solidFill>
                <a:latin typeface="Montserrat" panose="00000500000000000000" pitchFamily="50" charset="0"/>
              </a:rPr>
              <a:t>X20108851</a:t>
            </a:r>
          </a:p>
          <a:p>
            <a:pPr>
              <a:lnSpc>
                <a:spcPct val="150000"/>
              </a:lnSpc>
            </a:pPr>
            <a:r>
              <a:rPr lang="en-US" sz="2400" dirty="0">
                <a:solidFill>
                  <a:schemeClr val="bg1"/>
                </a:solidFill>
                <a:latin typeface="Montserrat" panose="00000500000000000000" pitchFamily="50" charset="0"/>
              </a:rPr>
              <a:t>Research Project Presentation. </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7312" y="184586"/>
            <a:ext cx="900448" cy="900448"/>
          </a:xfrm>
          <a:prstGeom prst="rect">
            <a:avLst/>
          </a:prstGeom>
        </p:spPr>
      </p:pic>
    </p:spTree>
    <p:extLst>
      <p:ext uri="{BB962C8B-B14F-4D97-AF65-F5344CB8AC3E}">
        <p14:creationId xmlns:p14="http://schemas.microsoft.com/office/powerpoint/2010/main" val="1414838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Quantitative Results</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3" name="Picture 2"/>
          <p:cNvPicPr>
            <a:picLocks noChangeAspect="1"/>
          </p:cNvPicPr>
          <p:nvPr/>
        </p:nvPicPr>
        <p:blipFill>
          <a:blip r:embed="rId5"/>
          <a:stretch>
            <a:fillRect/>
          </a:stretch>
        </p:blipFill>
        <p:spPr>
          <a:xfrm>
            <a:off x="2173856" y="1189445"/>
            <a:ext cx="7928178" cy="2745967"/>
          </a:xfrm>
          <a:prstGeom prst="rect">
            <a:avLst/>
          </a:prstGeom>
        </p:spPr>
      </p:pic>
      <p:pic>
        <p:nvPicPr>
          <p:cNvPr id="4" name="Picture 3"/>
          <p:cNvPicPr>
            <a:picLocks noChangeAspect="1"/>
          </p:cNvPicPr>
          <p:nvPr/>
        </p:nvPicPr>
        <p:blipFill>
          <a:blip r:embed="rId6"/>
          <a:stretch>
            <a:fillRect/>
          </a:stretch>
        </p:blipFill>
        <p:spPr>
          <a:xfrm>
            <a:off x="2208362" y="3883696"/>
            <a:ext cx="7928178" cy="2801625"/>
          </a:xfrm>
          <a:prstGeom prst="rect">
            <a:avLst/>
          </a:prstGeom>
        </p:spPr>
      </p:pic>
    </p:spTree>
    <p:extLst>
      <p:ext uri="{BB962C8B-B14F-4D97-AF65-F5344CB8AC3E}">
        <p14:creationId xmlns:p14="http://schemas.microsoft.com/office/powerpoint/2010/main" val="291805248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Quantitative Results</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8" name="Picture 7"/>
          <p:cNvPicPr>
            <a:picLocks noChangeAspect="1"/>
          </p:cNvPicPr>
          <p:nvPr/>
        </p:nvPicPr>
        <p:blipFill>
          <a:blip r:embed="rId5"/>
          <a:stretch>
            <a:fillRect/>
          </a:stretch>
        </p:blipFill>
        <p:spPr>
          <a:xfrm>
            <a:off x="1746708" y="1184902"/>
            <a:ext cx="8494573" cy="2869514"/>
          </a:xfrm>
          <a:prstGeom prst="rect">
            <a:avLst/>
          </a:prstGeom>
        </p:spPr>
      </p:pic>
      <p:pic>
        <p:nvPicPr>
          <p:cNvPr id="10" name="Picture 9"/>
          <p:cNvPicPr>
            <a:picLocks noChangeAspect="1"/>
          </p:cNvPicPr>
          <p:nvPr/>
        </p:nvPicPr>
        <p:blipFill>
          <a:blip r:embed="rId6"/>
          <a:stretch>
            <a:fillRect/>
          </a:stretch>
        </p:blipFill>
        <p:spPr>
          <a:xfrm>
            <a:off x="1746708" y="3885514"/>
            <a:ext cx="8494573" cy="2867710"/>
          </a:xfrm>
          <a:prstGeom prst="rect">
            <a:avLst/>
          </a:prstGeom>
        </p:spPr>
      </p:pic>
    </p:spTree>
    <p:extLst>
      <p:ext uri="{BB962C8B-B14F-4D97-AF65-F5344CB8AC3E}">
        <p14:creationId xmlns:p14="http://schemas.microsoft.com/office/powerpoint/2010/main" val="186047565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Qualitative Results</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3" name="Picture 2"/>
          <p:cNvPicPr>
            <a:picLocks noChangeAspect="1"/>
          </p:cNvPicPr>
          <p:nvPr/>
        </p:nvPicPr>
        <p:blipFill>
          <a:blip r:embed="rId5"/>
          <a:stretch>
            <a:fillRect/>
          </a:stretch>
        </p:blipFill>
        <p:spPr>
          <a:xfrm>
            <a:off x="1619249" y="1137729"/>
            <a:ext cx="8953500" cy="5038725"/>
          </a:xfrm>
          <a:prstGeom prst="rect">
            <a:avLst/>
          </a:prstGeom>
        </p:spPr>
      </p:pic>
    </p:spTree>
    <p:extLst>
      <p:ext uri="{BB962C8B-B14F-4D97-AF65-F5344CB8AC3E}">
        <p14:creationId xmlns:p14="http://schemas.microsoft.com/office/powerpoint/2010/main" val="213749364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bg1"/>
                </a:solidFill>
                <a:latin typeface="Montserrat Medium" panose="00000600000000000000" pitchFamily="50" charset="0"/>
                <a:cs typeface="Arial" pitchFamily="34" charset="0"/>
              </a:rPr>
              <a:t>Conclusion and future work</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698248" y="1765866"/>
            <a:ext cx="6795501" cy="3416320"/>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Compare </a:t>
            </a: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unimodel</a:t>
            </a:r>
            <a:r>
              <a:rPr lang="en-US" sz="1600" dirty="0">
                <a:latin typeface="Times New Roman" panose="02020603050405020304" pitchFamily="18" charset="0"/>
                <a:cs typeface="Times New Roman" panose="02020603050405020304" pitchFamily="18" charset="0"/>
              </a:rPr>
              <a:t> and multi-model image retrieval system and shows that how results can be improved by using both text and image </a:t>
            </a:r>
            <a:r>
              <a:rPr lang="en-US" sz="1600" dirty="0" smtClean="0">
                <a:latin typeface="Times New Roman" panose="02020603050405020304" pitchFamily="18" charset="0"/>
                <a:cs typeface="Times New Roman" panose="02020603050405020304" pitchFamily="18" charset="0"/>
              </a:rPr>
              <a:t>query</a:t>
            </a:r>
          </a:p>
          <a:p>
            <a:pPr marL="285750"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The TIRG </a:t>
            </a:r>
            <a:r>
              <a:rPr lang="en-US" sz="1600" dirty="0">
                <a:latin typeface="Times New Roman" panose="02020603050405020304" pitchFamily="18" charset="0"/>
                <a:cs typeface="Times New Roman" panose="02020603050405020304" pitchFamily="18" charset="0"/>
              </a:rPr>
              <a:t>outperforms the other methods </a:t>
            </a:r>
            <a:r>
              <a:rPr lang="en-US" sz="1600" dirty="0" smtClean="0">
                <a:latin typeface="Times New Roman" panose="02020603050405020304" pitchFamily="18" charset="0"/>
                <a:cs typeface="Times New Roman" panose="02020603050405020304" pitchFamily="18" charset="0"/>
              </a:rPr>
              <a:t>Text </a:t>
            </a:r>
            <a:r>
              <a:rPr lang="en-US" sz="1600" dirty="0">
                <a:latin typeface="Times New Roman" panose="02020603050405020304" pitchFamily="18" charset="0"/>
                <a:cs typeface="Times New Roman" panose="02020603050405020304" pitchFamily="18" charset="0"/>
              </a:rPr>
              <a:t>only, I</a:t>
            </a:r>
            <a:r>
              <a:rPr lang="en-US" sz="1600" dirty="0" smtClean="0">
                <a:latin typeface="Times New Roman" panose="02020603050405020304" pitchFamily="18" charset="0"/>
                <a:cs typeface="Times New Roman" panose="02020603050405020304" pitchFamily="18" charset="0"/>
              </a:rPr>
              <a:t>mage-only efficient-net, Image-only Resnet-50.</a:t>
            </a:r>
          </a:p>
          <a:p>
            <a:pPr marL="285750"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Future work</a:t>
            </a:r>
          </a:p>
          <a:p>
            <a:pPr marL="742950" lvl="1"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Integrate </a:t>
            </a:r>
            <a:r>
              <a:rPr lang="en-US" sz="1600" dirty="0">
                <a:latin typeface="Times New Roman" panose="02020603050405020304" pitchFamily="18" charset="0"/>
                <a:cs typeface="Times New Roman" panose="02020603050405020304" pitchFamily="18" charset="0"/>
              </a:rPr>
              <a:t>our methods with knowledge base </a:t>
            </a:r>
            <a:r>
              <a:rPr lang="en-US" sz="1600" dirty="0" smtClean="0">
                <a:latin typeface="Times New Roman" panose="02020603050405020304" pitchFamily="18" charset="0"/>
                <a:cs typeface="Times New Roman" panose="02020603050405020304" pitchFamily="18" charset="0"/>
              </a:rPr>
              <a:t>concept. </a:t>
            </a:r>
          </a:p>
          <a:p>
            <a:pPr marL="742950" lvl="1"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Extend the </a:t>
            </a:r>
            <a:r>
              <a:rPr lang="en-US" sz="1600" dirty="0">
                <a:latin typeface="Times New Roman" panose="02020603050405020304" pitchFamily="18" charset="0"/>
                <a:cs typeface="Times New Roman" panose="02020603050405020304" pitchFamily="18" charset="0"/>
              </a:rPr>
              <a:t>applicability of the multi-model image retrieval system </a:t>
            </a:r>
            <a:r>
              <a:rPr lang="en-US" sz="1600" dirty="0" smtClean="0">
                <a:latin typeface="Times New Roman" panose="02020603050405020304" pitchFamily="18" charset="0"/>
                <a:cs typeface="Times New Roman" panose="02020603050405020304" pitchFamily="18" charset="0"/>
              </a:rPr>
              <a:t>to other domains.</a:t>
            </a:r>
          </a:p>
          <a:p>
            <a:pPr marL="285750" indent="-285750">
              <a:lnSpc>
                <a:spcPct val="150000"/>
              </a:lnSpc>
              <a:buFont typeface="Wingdings" panose="05000000000000000000" pitchFamily="2" charset="2"/>
              <a:buChar char="v"/>
            </a:pP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spTree>
    <p:extLst>
      <p:ext uri="{BB962C8B-B14F-4D97-AF65-F5344CB8AC3E}">
        <p14:creationId xmlns:p14="http://schemas.microsoft.com/office/powerpoint/2010/main" val="219125405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3" name="Group 52"/>
          <p:cNvGrpSpPr/>
          <p:nvPr/>
        </p:nvGrpSpPr>
        <p:grpSpPr>
          <a:xfrm>
            <a:off x="3587262" y="1297784"/>
            <a:ext cx="4224819" cy="4290330"/>
            <a:chOff x="6096001" y="1832873"/>
            <a:chExt cx="4480810" cy="4480810"/>
          </a:xfrm>
        </p:grpSpPr>
        <p:grpSp>
          <p:nvGrpSpPr>
            <p:cNvPr id="21" name="Group 20"/>
            <p:cNvGrpSpPr/>
            <p:nvPr/>
          </p:nvGrpSpPr>
          <p:grpSpPr>
            <a:xfrm>
              <a:off x="6096001" y="1832873"/>
              <a:ext cx="4480810" cy="4480810"/>
              <a:chOff x="6163616" y="1457877"/>
              <a:chExt cx="4724807" cy="4724807"/>
            </a:xfrm>
          </p:grpSpPr>
          <p:grpSp>
            <p:nvGrpSpPr>
              <p:cNvPr id="18" name="Group 17"/>
              <p:cNvGrpSpPr/>
              <p:nvPr/>
            </p:nvGrpSpPr>
            <p:grpSpPr>
              <a:xfrm>
                <a:off x="6379737" y="1687019"/>
                <a:ext cx="4292565" cy="4292565"/>
                <a:chOff x="5161901" y="1460578"/>
                <a:chExt cx="4841802" cy="4841802"/>
              </a:xfrm>
            </p:grpSpPr>
            <p:sp>
              <p:nvSpPr>
                <p:cNvPr id="17" name="Oval 16"/>
                <p:cNvSpPr/>
                <p:nvPr/>
              </p:nvSpPr>
              <p:spPr>
                <a:xfrm>
                  <a:off x="5161901" y="1460578"/>
                  <a:ext cx="4841802" cy="4841802"/>
                </a:xfrm>
                <a:prstGeom prst="ellipse">
                  <a:avLst/>
                </a:prstGeom>
                <a:solidFill>
                  <a:schemeClr val="tx1">
                    <a:lumMod val="50000"/>
                    <a:lumOff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40345" y="1639022"/>
                  <a:ext cx="4484914" cy="44849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163616" y="1457877"/>
                <a:ext cx="4724807" cy="4724807"/>
              </a:xfrm>
              <a:prstGeom prst="ellipse">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6450994" y="3615128"/>
              <a:ext cx="3820566" cy="605917"/>
            </a:xfrm>
            <a:prstGeom prst="rect">
              <a:avLst/>
            </a:prstGeom>
          </p:spPr>
          <p:txBody>
            <a:bodyPr wrap="square">
              <a:spAutoFit/>
            </a:bodyPr>
            <a:lstStyle/>
            <a:p>
              <a:pPr algn="ctr">
                <a:lnSpc>
                  <a:spcPct val="150000"/>
                </a:lnSpc>
              </a:pPr>
              <a:r>
                <a:rPr lang="en-US" sz="2400" b="1">
                  <a:solidFill>
                    <a:schemeClr val="bg1"/>
                  </a:solidFill>
                  <a:latin typeface="Montserrat" panose="00000500000000000000" pitchFamily="50" charset="0"/>
                </a:rPr>
                <a:t>Thank You</a:t>
              </a:r>
            </a:p>
          </p:txBody>
        </p:sp>
      </p:grpSp>
      <p:grpSp>
        <p:nvGrpSpPr>
          <p:cNvPr id="51" name="Group 50"/>
          <p:cNvGrpSpPr/>
          <p:nvPr/>
        </p:nvGrpSpPr>
        <p:grpSpPr>
          <a:xfrm>
            <a:off x="-1" y="0"/>
            <a:ext cx="1351130" cy="1252216"/>
            <a:chOff x="-1" y="0"/>
            <a:chExt cx="1351130" cy="1252216"/>
          </a:xfrm>
        </p:grpSpPr>
        <p:sp>
          <p:nvSpPr>
            <p:cNvPr id="46" name="Freeform 45"/>
            <p:cNvSpPr/>
            <p:nvPr/>
          </p:nvSpPr>
          <p:spPr>
            <a:xfrm>
              <a:off x="-1" y="1"/>
              <a:ext cx="1351130" cy="1252215"/>
            </a:xfrm>
            <a:custGeom>
              <a:avLst/>
              <a:gdLst>
                <a:gd name="connsiteX0" fmla="*/ 0 w 1351130"/>
                <a:gd name="connsiteY0" fmla="*/ 0 h 1252215"/>
                <a:gd name="connsiteX1" fmla="*/ 1179207 w 1351130"/>
                <a:gd name="connsiteY1" fmla="*/ 0 h 1252215"/>
                <a:gd name="connsiteX2" fmla="*/ 1212872 w 1351130"/>
                <a:gd name="connsiteY2" fmla="*/ 39212 h 1252215"/>
                <a:gd name="connsiteX3" fmla="*/ 1351130 w 1351130"/>
                <a:gd name="connsiteY3" fmla="*/ 474205 h 1252215"/>
                <a:gd name="connsiteX4" fmla="*/ 541579 w 1351130"/>
                <a:gd name="connsiteY4" fmla="*/ 1252215 h 1252215"/>
                <a:gd name="connsiteX5" fmla="*/ 88951 w 1351130"/>
                <a:gd name="connsiteY5" fmla="*/ 1119343 h 1252215"/>
                <a:gd name="connsiteX6" fmla="*/ 0 w 1351130"/>
                <a:gd name="connsiteY6" fmla="*/ 1048811 h 12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130" h="1252215">
                  <a:moveTo>
                    <a:pt x="0" y="0"/>
                  </a:moveTo>
                  <a:lnTo>
                    <a:pt x="1179207" y="0"/>
                  </a:lnTo>
                  <a:lnTo>
                    <a:pt x="1212872" y="39212"/>
                  </a:lnTo>
                  <a:cubicBezTo>
                    <a:pt x="1300161" y="163383"/>
                    <a:pt x="1351130" y="313074"/>
                    <a:pt x="1351130" y="474205"/>
                  </a:cubicBezTo>
                  <a:cubicBezTo>
                    <a:pt x="1351130" y="903888"/>
                    <a:pt x="988682" y="1252215"/>
                    <a:pt x="541579" y="1252215"/>
                  </a:cubicBezTo>
                  <a:cubicBezTo>
                    <a:pt x="373915" y="1252215"/>
                    <a:pt x="218156" y="1203232"/>
                    <a:pt x="88951" y="1119343"/>
                  </a:cubicBezTo>
                  <a:lnTo>
                    <a:pt x="0" y="104881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 y="0"/>
              <a:ext cx="1208052" cy="1114712"/>
            </a:xfrm>
            <a:custGeom>
              <a:avLst/>
              <a:gdLst>
                <a:gd name="connsiteX0" fmla="*/ 97170 w 1208052"/>
                <a:gd name="connsiteY0" fmla="*/ 0 h 1114712"/>
                <a:gd name="connsiteX1" fmla="*/ 985986 w 1208052"/>
                <a:gd name="connsiteY1" fmla="*/ 0 h 1114712"/>
                <a:gd name="connsiteX2" fmla="*/ 1012846 w 1208052"/>
                <a:gd name="connsiteY2" fmla="*/ 21298 h 1114712"/>
                <a:gd name="connsiteX3" fmla="*/ 1208052 w 1208052"/>
                <a:gd name="connsiteY3" fmla="*/ 474205 h 1114712"/>
                <a:gd name="connsiteX4" fmla="*/ 541578 w 1208052"/>
                <a:gd name="connsiteY4" fmla="*/ 1114712 h 1114712"/>
                <a:gd name="connsiteX5" fmla="*/ 70310 w 1208052"/>
                <a:gd name="connsiteY5" fmla="*/ 927112 h 1114712"/>
                <a:gd name="connsiteX6" fmla="*/ 0 w 1208052"/>
                <a:gd name="connsiteY6" fmla="*/ 845216 h 1114712"/>
                <a:gd name="connsiteX7" fmla="*/ 0 w 1208052"/>
                <a:gd name="connsiteY7" fmla="*/ 103194 h 1114712"/>
                <a:gd name="connsiteX8" fmla="*/ 70310 w 1208052"/>
                <a:gd name="connsiteY8" fmla="*/ 21298 h 111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052" h="1114712">
                  <a:moveTo>
                    <a:pt x="97170" y="0"/>
                  </a:moveTo>
                  <a:lnTo>
                    <a:pt x="985986" y="0"/>
                  </a:lnTo>
                  <a:lnTo>
                    <a:pt x="1012846" y="21298"/>
                  </a:lnTo>
                  <a:cubicBezTo>
                    <a:pt x="1133454" y="137207"/>
                    <a:pt x="1208052" y="297334"/>
                    <a:pt x="1208052" y="474205"/>
                  </a:cubicBezTo>
                  <a:cubicBezTo>
                    <a:pt x="1208052" y="827947"/>
                    <a:pt x="909661" y="1114712"/>
                    <a:pt x="541578" y="1114712"/>
                  </a:cubicBezTo>
                  <a:cubicBezTo>
                    <a:pt x="357537" y="1114712"/>
                    <a:pt x="190918" y="1043021"/>
                    <a:pt x="70310" y="927112"/>
                  </a:cubicBezTo>
                  <a:lnTo>
                    <a:pt x="0" y="845216"/>
                  </a:lnTo>
                  <a:lnTo>
                    <a:pt x="0" y="103194"/>
                  </a:lnTo>
                  <a:lnTo>
                    <a:pt x="70310" y="21298"/>
                  </a:lnTo>
                  <a:close/>
                </a:path>
              </a:pathLst>
            </a:custGeom>
            <a:solidFill>
              <a:schemeClr val="accent5"/>
            </a:solidFill>
            <a:ln>
              <a:solidFill>
                <a:srgbClr val="FAB0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 y="0"/>
            <a:ext cx="12192002" cy="6880859"/>
            <a:chOff x="-1" y="0"/>
            <a:chExt cx="12192002" cy="6880859"/>
          </a:xfrm>
        </p:grpSpPr>
        <p:sp>
          <p:nvSpPr>
            <p:cNvPr id="34" name="Rectangle 33"/>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 y="4715"/>
              <a:ext cx="12192000" cy="823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 y="0"/>
              <a:ext cx="104775" cy="6877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2087225" y="0"/>
              <a:ext cx="104775" cy="6877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7312" y="184586"/>
            <a:ext cx="900448" cy="900448"/>
          </a:xfrm>
          <a:prstGeom prst="rect">
            <a:avLst/>
          </a:prstGeom>
        </p:spPr>
      </p:pic>
    </p:spTree>
    <p:extLst>
      <p:ext uri="{BB962C8B-B14F-4D97-AF65-F5344CB8AC3E}">
        <p14:creationId xmlns:p14="http://schemas.microsoft.com/office/powerpoint/2010/main" val="181650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a:solidFill>
                  <a:schemeClr val="bg1"/>
                </a:solidFill>
                <a:latin typeface="Montserrat Medium" panose="00000600000000000000" pitchFamily="50" charset="0"/>
                <a:cs typeface="Arial" pitchFamily="34" charset="0"/>
              </a:rPr>
              <a:t>Introduction</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5632" y="1817541"/>
            <a:ext cx="7039759" cy="3416320"/>
          </a:xfrm>
          <a:prstGeom prst="rect">
            <a:avLst/>
          </a:prstGeom>
        </p:spPr>
        <p:txBody>
          <a:bodyPr wrap="square" lIns="91440" tIns="45720" rIns="91440" bIns="45720" anchor="t">
            <a:spAutoFit/>
          </a:bodyPr>
          <a:lstStyle/>
          <a:p>
            <a:pPr marL="285750" indent="-285750">
              <a:lnSpc>
                <a:spcPct val="150000"/>
              </a:lnSpc>
              <a:buFont typeface="Wingdings" panose="05000000000000000000" pitchFamily="2" charset="2"/>
              <a:buChar char="v"/>
            </a:pPr>
            <a:r>
              <a:rPr lang="en-US" sz="1600" dirty="0" smtClean="0">
                <a:latin typeface="Times New Roman"/>
                <a:cs typeface="Times New Roman"/>
              </a:rPr>
              <a:t>Image </a:t>
            </a:r>
            <a:r>
              <a:rPr lang="en-US" sz="1600" dirty="0">
                <a:latin typeface="Times New Roman"/>
                <a:cs typeface="Times New Roman"/>
              </a:rPr>
              <a:t>retrieval in Fashion Domain.</a:t>
            </a:r>
          </a:p>
          <a:p>
            <a:pPr marL="285750" indent="-285750">
              <a:lnSpc>
                <a:spcPct val="150000"/>
              </a:lnSpc>
              <a:buFont typeface="Wingdings" panose="05000000000000000000" pitchFamily="2" charset="2"/>
              <a:buChar char="v"/>
            </a:pPr>
            <a:r>
              <a:rPr lang="en-US" sz="1600" dirty="0" smtClean="0">
                <a:latin typeface="Times New Roman"/>
                <a:cs typeface="Times New Roman"/>
              </a:rPr>
              <a:t>The need of Multi-model Image Retrieval system.</a:t>
            </a:r>
          </a:p>
          <a:p>
            <a:pPr marL="285750" indent="-285750">
              <a:lnSpc>
                <a:spcPct val="150000"/>
              </a:lnSpc>
              <a:buFont typeface="Wingdings" panose="05000000000000000000" pitchFamily="2" charset="2"/>
              <a:buChar char="v"/>
            </a:pPr>
            <a:r>
              <a:rPr lang="en-US" sz="1600" dirty="0" smtClean="0">
                <a:latin typeface="Times New Roman"/>
                <a:cs typeface="Times New Roman"/>
              </a:rPr>
              <a:t>Image Encoder</a:t>
            </a:r>
          </a:p>
          <a:p>
            <a:pPr marL="742950" lvl="1" indent="-285750">
              <a:lnSpc>
                <a:spcPct val="150000"/>
              </a:lnSpc>
              <a:buFont typeface="Wingdings" panose="05000000000000000000" pitchFamily="2" charset="2"/>
              <a:buChar char="v"/>
            </a:pPr>
            <a:r>
              <a:rPr lang="en-US" sz="1600" dirty="0" smtClean="0">
                <a:latin typeface="Times New Roman"/>
                <a:cs typeface="Times New Roman"/>
              </a:rPr>
              <a:t>Efficient-Net</a:t>
            </a:r>
          </a:p>
          <a:p>
            <a:pPr marL="742950" lvl="1" indent="-285750">
              <a:lnSpc>
                <a:spcPct val="150000"/>
              </a:lnSpc>
              <a:buFont typeface="Wingdings" panose="05000000000000000000" pitchFamily="2" charset="2"/>
              <a:buChar char="v"/>
            </a:pPr>
            <a:r>
              <a:rPr lang="en-US" sz="1600" dirty="0" smtClean="0">
                <a:latin typeface="Times New Roman"/>
                <a:cs typeface="Times New Roman"/>
              </a:rPr>
              <a:t>Resnet-50</a:t>
            </a:r>
          </a:p>
          <a:p>
            <a:pPr marL="285750" indent="-285750">
              <a:lnSpc>
                <a:spcPct val="150000"/>
              </a:lnSpc>
              <a:buFont typeface="Wingdings" panose="05000000000000000000" pitchFamily="2" charset="2"/>
              <a:buChar char="v"/>
            </a:pPr>
            <a:r>
              <a:rPr lang="en-US" sz="1600" dirty="0" smtClean="0">
                <a:latin typeface="Times New Roman"/>
                <a:cs typeface="Times New Roman"/>
              </a:rPr>
              <a:t>Text </a:t>
            </a:r>
            <a:r>
              <a:rPr lang="en-US" sz="1600" dirty="0">
                <a:latin typeface="Times New Roman"/>
                <a:cs typeface="Times New Roman"/>
              </a:rPr>
              <a:t>E</a:t>
            </a:r>
            <a:r>
              <a:rPr lang="en-US" sz="1600" dirty="0" smtClean="0">
                <a:latin typeface="Times New Roman"/>
                <a:cs typeface="Times New Roman"/>
              </a:rPr>
              <a:t>ncoder</a:t>
            </a:r>
          </a:p>
          <a:p>
            <a:pPr marL="742950" lvl="1" indent="-285750">
              <a:lnSpc>
                <a:spcPct val="150000"/>
              </a:lnSpc>
              <a:buFont typeface="Wingdings" panose="05000000000000000000" pitchFamily="2" charset="2"/>
              <a:buChar char="v"/>
            </a:pPr>
            <a:r>
              <a:rPr lang="en-US" sz="1600" dirty="0" smtClean="0">
                <a:latin typeface="Times New Roman"/>
                <a:cs typeface="Times New Roman"/>
              </a:rPr>
              <a:t>LSTM</a:t>
            </a:r>
          </a:p>
          <a:p>
            <a:pPr marL="285750"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Multi-model approach</a:t>
            </a:r>
          </a:p>
          <a:p>
            <a:pPr marL="742950" lvl="1"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(Text Image Residual Gating</a:t>
            </a:r>
            <a:r>
              <a:rPr lang="en-US" sz="1600" dirty="0" smtClean="0">
                <a:latin typeface="Times New Roman" panose="02020603050405020304" pitchFamily="18" charset="0"/>
                <a:cs typeface="Times New Roman" panose="02020603050405020304" pitchFamily="18" charset="0"/>
              </a:rPr>
              <a:t>) TIRG </a:t>
            </a:r>
            <a:endParaRPr lang="en-US" sz="1600" dirty="0" smtClean="0">
              <a:latin typeface="Times New Roman"/>
              <a:cs typeface="Times New Roman"/>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10" name="Picture 9"/>
          <p:cNvPicPr>
            <a:picLocks noChangeAspect="1"/>
          </p:cNvPicPr>
          <p:nvPr/>
        </p:nvPicPr>
        <p:blipFill>
          <a:blip r:embed="rId5"/>
          <a:stretch>
            <a:fillRect/>
          </a:stretch>
        </p:blipFill>
        <p:spPr>
          <a:xfrm>
            <a:off x="7138018" y="1424404"/>
            <a:ext cx="4228311" cy="4839953"/>
          </a:xfrm>
          <a:prstGeom prst="rect">
            <a:avLst/>
          </a:prstGeom>
        </p:spPr>
      </p:pic>
    </p:spTree>
    <p:extLst>
      <p:ext uri="{BB962C8B-B14F-4D97-AF65-F5344CB8AC3E}">
        <p14:creationId xmlns:p14="http://schemas.microsoft.com/office/powerpoint/2010/main" val="1065771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Research Question</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75044" y="1505783"/>
            <a:ext cx="10561225" cy="1200329"/>
          </a:xfrm>
          <a:prstGeom prst="rect">
            <a:avLst/>
          </a:prstGeom>
        </p:spPr>
        <p:txBody>
          <a:bodyPr wrap="square" lIns="91440" tIns="45720" rIns="91440" bIns="45720" anchor="t">
            <a:spAutoFit/>
          </a:bodyPr>
          <a:lstStyle/>
          <a:p>
            <a:pPr>
              <a:lnSpc>
                <a:spcPct val="200000"/>
              </a:lnSpc>
            </a:pPr>
            <a:r>
              <a:rPr lang="en-US" i="1" dirty="0" smtClean="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what </a:t>
            </a:r>
            <a:r>
              <a:rPr lang="en-US" i="1" dirty="0" smtClean="0">
                <a:latin typeface="Times New Roman" panose="02020603050405020304" pitchFamily="18" charset="0"/>
                <a:cs typeface="Times New Roman" panose="02020603050405020304" pitchFamily="18" charset="0"/>
              </a:rPr>
              <a:t>extent, integrating </a:t>
            </a:r>
            <a:r>
              <a:rPr lang="en-US" i="1" dirty="0">
                <a:latin typeface="Times New Roman" panose="02020603050405020304" pitchFamily="18" charset="0"/>
                <a:cs typeface="Times New Roman" panose="02020603050405020304" pitchFamily="18" charset="0"/>
              </a:rPr>
              <a:t>both text query and image query help to improve the fashion image </a:t>
            </a:r>
            <a:r>
              <a:rPr lang="en-US" i="1" dirty="0" smtClean="0">
                <a:latin typeface="Times New Roman" panose="02020603050405020304" pitchFamily="18" charset="0"/>
                <a:cs typeface="Times New Roman" panose="02020603050405020304" pitchFamily="18" charset="0"/>
              </a:rPr>
              <a:t>retrieval system </a:t>
            </a:r>
            <a:r>
              <a:rPr lang="en-US" i="1" dirty="0">
                <a:latin typeface="Times New Roman" panose="02020603050405020304" pitchFamily="18" charset="0"/>
                <a:cs typeface="Times New Roman" panose="02020603050405020304" pitchFamily="18" charset="0"/>
              </a:rPr>
              <a:t>by investigating a multi-model approach TIRG (Text Image Residual Gating</a:t>
            </a:r>
            <a:r>
              <a:rPr lang="en-US" i="1" dirty="0" smtClean="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sp>
        <p:nvSpPr>
          <p:cNvPr id="10" name="Rectangle 9"/>
          <p:cNvSpPr/>
          <p:nvPr/>
        </p:nvSpPr>
        <p:spPr>
          <a:xfrm>
            <a:off x="1846237" y="3055583"/>
            <a:ext cx="9520698" cy="2308324"/>
          </a:xfrm>
          <a:prstGeom prst="rect">
            <a:avLst/>
          </a:prstGeom>
        </p:spPr>
        <p:txBody>
          <a:bodyPr wrap="square" lIns="91440" tIns="45720" rIns="91440" bIns="45720" anchor="t">
            <a:spAutoFit/>
          </a:bodyPr>
          <a:lstStyle/>
          <a:p>
            <a:pPr>
              <a:lnSpc>
                <a:spcPct val="200000"/>
              </a:lnSpc>
            </a:pPr>
            <a:r>
              <a:rPr lang="en-US" dirty="0" smtClean="0">
                <a:latin typeface="Times New Roman" panose="02020603050405020304" pitchFamily="18" charset="0"/>
                <a:cs typeface="Times New Roman" panose="02020603050405020304" pitchFamily="18" charset="0"/>
              </a:rPr>
              <a:t>The major </a:t>
            </a:r>
            <a:r>
              <a:rPr lang="en-US" dirty="0">
                <a:latin typeface="Times New Roman" panose="02020603050405020304" pitchFamily="18" charset="0"/>
                <a:cs typeface="Times New Roman" panose="02020603050405020304" pitchFamily="18" charset="0"/>
              </a:rPr>
              <a:t>objectives of studies are:</a:t>
            </a:r>
          </a:p>
          <a:p>
            <a:pPr marL="285750" indent="-285750">
              <a:lnSpc>
                <a:spcPct val="20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Compare </a:t>
            </a:r>
            <a:r>
              <a:rPr lang="en-US" dirty="0">
                <a:latin typeface="Times New Roman" panose="02020603050405020304" pitchFamily="18" charset="0"/>
                <a:cs typeface="Times New Roman" panose="02020603050405020304" pitchFamily="18" charset="0"/>
              </a:rPr>
              <a:t>the performance (recall as major evaluation matrices) of the </a:t>
            </a:r>
            <a:r>
              <a:rPr lang="en-US" dirty="0" smtClean="0">
                <a:latin typeface="Times New Roman" panose="02020603050405020304" pitchFamily="18" charset="0"/>
                <a:cs typeface="Times New Roman" panose="02020603050405020304" pitchFamily="18" charset="0"/>
              </a:rPr>
              <a:t>Only-Test based</a:t>
            </a:r>
            <a:r>
              <a:rPr lang="en-US" dirty="0">
                <a:latin typeface="Times New Roman" panose="02020603050405020304" pitchFamily="18" charset="0"/>
                <a:cs typeface="Times New Roman" panose="02020603050405020304" pitchFamily="18" charset="0"/>
              </a:rPr>
              <a:t>, Only-Image based, and both text and image multi-model based image </a:t>
            </a:r>
            <a:r>
              <a:rPr lang="en-US" dirty="0" smtClean="0">
                <a:latin typeface="Times New Roman" panose="02020603050405020304" pitchFamily="18" charset="0"/>
                <a:cs typeface="Times New Roman" panose="02020603050405020304" pitchFamily="18" charset="0"/>
              </a:rPr>
              <a:t>retrieval system</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Evaluate </a:t>
            </a:r>
            <a:r>
              <a:rPr lang="en-US" dirty="0">
                <a:latin typeface="Times New Roman" panose="02020603050405020304" pitchFamily="18" charset="0"/>
                <a:cs typeface="Times New Roman" panose="02020603050405020304" pitchFamily="18" charset="0"/>
              </a:rPr>
              <a:t>Image retrieval system with different image encoder, ResNet-50 </a:t>
            </a:r>
            <a:r>
              <a:rPr lang="en-US" dirty="0" smtClean="0">
                <a:latin typeface="Times New Roman" panose="02020603050405020304" pitchFamily="18" charset="0"/>
                <a:cs typeface="Times New Roman" panose="02020603050405020304" pitchFamily="18" charset="0"/>
              </a:rPr>
              <a:t>and Efficient-Net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24563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Literature Review</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47146" y="1421134"/>
            <a:ext cx="6467955" cy="4247317"/>
          </a:xfrm>
          <a:prstGeom prst="rect">
            <a:avLst/>
          </a:prstGeom>
        </p:spPr>
        <p:txBody>
          <a:bodyPr wrap="square" lIns="91440" tIns="45720" rIns="91440" bIns="45720" anchor="t">
            <a:spAutoFit/>
          </a:bodyPr>
          <a:lstStyle/>
          <a:p>
            <a:pPr marL="285750" indent="-285750">
              <a:lnSpc>
                <a:spcPct val="150000"/>
              </a:lnSpc>
              <a:buFont typeface="Wingdings" panose="05000000000000000000" pitchFamily="2" charset="2"/>
              <a:buChar char="v"/>
            </a:pPr>
            <a:endParaRPr lang="en-US" dirty="0">
              <a:latin typeface="Times New Roman"/>
              <a:ea typeface="+mn-lt"/>
              <a:cs typeface="+mn-lt"/>
            </a:endParaRPr>
          </a:p>
          <a:p>
            <a:pPr marL="285750" indent="-285750">
              <a:lnSpc>
                <a:spcPct val="150000"/>
              </a:lnSpc>
              <a:buFont typeface="Wingdings" panose="05000000000000000000" pitchFamily="2" charset="2"/>
              <a:buChar char="v"/>
            </a:pPr>
            <a:r>
              <a:rPr lang="en-US" dirty="0">
                <a:latin typeface="Times New Roman"/>
                <a:ea typeface="+mn-lt"/>
                <a:cs typeface="+mn-lt"/>
              </a:rPr>
              <a:t>Scopus, Google Scholar, and NCI Library catalogue by using appropriate keywords</a:t>
            </a:r>
            <a:r>
              <a:rPr lang="en-US" dirty="0" smtClean="0">
                <a:latin typeface="Times New Roman"/>
                <a:ea typeface="+mn-lt"/>
                <a:cs typeface="+mn-lt"/>
              </a:rPr>
              <a:t>.</a:t>
            </a:r>
            <a:endParaRPr lang="en-US" dirty="0">
              <a:latin typeface="Times New Roman"/>
              <a:ea typeface="+mn-lt"/>
              <a:cs typeface="+mn-lt"/>
            </a:endParaRPr>
          </a:p>
          <a:p>
            <a:pPr marL="285750" indent="-285750">
              <a:lnSpc>
                <a:spcPct val="150000"/>
              </a:lnSpc>
              <a:buFont typeface="Wingdings" panose="05000000000000000000" pitchFamily="2" charset="2"/>
              <a:buChar char="v"/>
            </a:pPr>
            <a:r>
              <a:rPr lang="en-US" dirty="0" err="1" smtClean="0">
                <a:latin typeface="Times New Roman"/>
                <a:ea typeface="+mn-lt"/>
                <a:cs typeface="+mn-lt"/>
              </a:rPr>
              <a:t>Resnet</a:t>
            </a:r>
            <a:r>
              <a:rPr lang="en-US" dirty="0" smtClean="0">
                <a:latin typeface="Times New Roman"/>
                <a:ea typeface="+mn-lt"/>
                <a:cs typeface="+mn-lt"/>
              </a:rPr>
              <a:t> is </a:t>
            </a:r>
            <a:r>
              <a:rPr lang="en-US" dirty="0">
                <a:latin typeface="Times New Roman"/>
                <a:ea typeface="+mn-lt"/>
                <a:cs typeface="+mn-lt"/>
              </a:rPr>
              <a:t>the most common </a:t>
            </a:r>
            <a:r>
              <a:rPr lang="en-US" dirty="0" smtClean="0">
                <a:latin typeface="Times New Roman"/>
                <a:ea typeface="+mn-lt"/>
                <a:cs typeface="+mn-lt"/>
              </a:rPr>
              <a:t>CNN model </a:t>
            </a:r>
            <a:r>
              <a:rPr lang="en-US" dirty="0">
                <a:latin typeface="Times New Roman"/>
                <a:ea typeface="+mn-lt"/>
                <a:cs typeface="+mn-lt"/>
              </a:rPr>
              <a:t>among the researchers in the image-retrieval </a:t>
            </a:r>
            <a:r>
              <a:rPr lang="en-US" dirty="0" smtClean="0">
                <a:latin typeface="Times New Roman"/>
                <a:ea typeface="+mn-lt"/>
                <a:cs typeface="+mn-lt"/>
              </a:rPr>
              <a:t>system.</a:t>
            </a:r>
            <a:endParaRPr lang="en-US" dirty="0">
              <a:latin typeface="Times New Roman"/>
              <a:ea typeface="+mn-lt"/>
              <a:cs typeface="+mn-lt"/>
            </a:endParaRPr>
          </a:p>
          <a:p>
            <a:pPr marL="285750" indent="-285750">
              <a:lnSpc>
                <a:spcPct val="150000"/>
              </a:lnSpc>
              <a:buFont typeface="Wingdings" panose="05000000000000000000" pitchFamily="2" charset="2"/>
              <a:buChar char="v"/>
            </a:pPr>
            <a:r>
              <a:rPr lang="en-US" dirty="0" smtClean="0">
                <a:latin typeface="Times New Roman"/>
                <a:ea typeface="+mn-lt"/>
                <a:cs typeface="+mn-lt"/>
              </a:rPr>
              <a:t>Efficient-Net also </a:t>
            </a:r>
            <a:r>
              <a:rPr lang="en-US" dirty="0">
                <a:latin typeface="Times New Roman"/>
                <a:ea typeface="+mn-lt"/>
                <a:cs typeface="+mn-lt"/>
              </a:rPr>
              <a:t>shown great results in image </a:t>
            </a:r>
            <a:r>
              <a:rPr lang="en-US" dirty="0" smtClean="0">
                <a:latin typeface="Times New Roman"/>
                <a:ea typeface="+mn-lt"/>
                <a:cs typeface="+mn-lt"/>
              </a:rPr>
              <a:t>classification tasks.</a:t>
            </a:r>
          </a:p>
          <a:p>
            <a:pPr marL="285750" indent="-285750">
              <a:lnSpc>
                <a:spcPct val="150000"/>
              </a:lnSpc>
              <a:buFont typeface="Wingdings" panose="05000000000000000000" pitchFamily="2" charset="2"/>
              <a:buChar char="v"/>
            </a:pPr>
            <a:r>
              <a:rPr lang="en-US" dirty="0" smtClean="0">
                <a:latin typeface="Times New Roman"/>
                <a:ea typeface="+mn-lt"/>
                <a:cs typeface="+mn-lt"/>
              </a:rPr>
              <a:t>Based on Literature review, Resnet-50 and Efficient-Net selected as CNN model </a:t>
            </a:r>
            <a:endParaRPr lang="en-US" dirty="0">
              <a:latin typeface="Times New Roman"/>
              <a:ea typeface="+mn-lt"/>
              <a:cs typeface="+mn-lt"/>
            </a:endParaRPr>
          </a:p>
          <a:p>
            <a:pPr marL="285750" indent="-285750">
              <a:lnSpc>
                <a:spcPct val="150000"/>
              </a:lnSpc>
              <a:buFont typeface="Wingdings" panose="05000000000000000000" pitchFamily="2" charset="2"/>
              <a:buChar char="v"/>
            </a:pPr>
            <a:endParaRPr lang="en-US" dirty="0">
              <a:latin typeface="Times New Roman"/>
              <a:ea typeface="+mn-lt"/>
              <a:cs typeface="+mn-l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439" y="1986363"/>
            <a:ext cx="4787045" cy="2743292"/>
          </a:xfrm>
          <a:prstGeom prst="rect">
            <a:avLst/>
          </a:prstGeom>
        </p:spPr>
      </p:pic>
    </p:spTree>
    <p:extLst>
      <p:ext uri="{BB962C8B-B14F-4D97-AF65-F5344CB8AC3E}">
        <p14:creationId xmlns:p14="http://schemas.microsoft.com/office/powerpoint/2010/main" val="268518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Fashion IQ dataset</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3350" y="1391421"/>
            <a:ext cx="5692307" cy="2585323"/>
          </a:xfrm>
          <a:prstGeom prst="rect">
            <a:avLst/>
          </a:prstGeom>
        </p:spPr>
        <p:txBody>
          <a:bodyPr wrap="square" lIns="91440" tIns="45720" rIns="91440" bIns="45720" anchor="t">
            <a:spAutoFit/>
          </a:bodyPr>
          <a:lstStyle/>
          <a:p>
            <a:pPr marL="285750" indent="-285750">
              <a:buFont typeface="Wingdings" panose="05000000000000000000" pitchFamily="2" charset="2"/>
              <a:buChar char="v"/>
            </a:pPr>
            <a:r>
              <a:rPr lang="en-US" dirty="0">
                <a:latin typeface="Times New Roman"/>
                <a:cs typeface="Times New Roman"/>
              </a:rPr>
              <a:t> 77,683 fashion product images.</a:t>
            </a:r>
          </a:p>
          <a:p>
            <a:pPr marL="285750" indent="-285750">
              <a:buFont typeface="Wingdings" panose="05000000000000000000" pitchFamily="2" charset="2"/>
              <a:buChar char="v"/>
            </a:pPr>
            <a:endParaRPr lang="en-US" dirty="0">
              <a:latin typeface="Times New Roman"/>
              <a:cs typeface="Times New Roman"/>
            </a:endParaRPr>
          </a:p>
          <a:p>
            <a:pPr marL="285750" indent="-285750">
              <a:buFont typeface="Wingdings" panose="05000000000000000000" pitchFamily="2" charset="2"/>
              <a:buChar char="v"/>
            </a:pPr>
            <a:r>
              <a:rPr lang="en-US" dirty="0" smtClean="0">
                <a:latin typeface="Times New Roman"/>
                <a:cs typeface="Times New Roman"/>
              </a:rPr>
              <a:t>Categories </a:t>
            </a:r>
            <a:endParaRPr lang="en-US" dirty="0">
              <a:latin typeface="Times New Roman"/>
              <a:cs typeface="Times New Roman"/>
            </a:endParaRPr>
          </a:p>
          <a:p>
            <a:pPr marL="742950" lvl="1" indent="-285750">
              <a:buFont typeface="Wingdings" panose="05000000000000000000" pitchFamily="2" charset="2"/>
              <a:buChar char="v"/>
            </a:pPr>
            <a:r>
              <a:rPr lang="en-US" dirty="0">
                <a:latin typeface="Times New Roman"/>
                <a:cs typeface="Times New Roman"/>
              </a:rPr>
              <a:t>Dresses</a:t>
            </a:r>
          </a:p>
          <a:p>
            <a:pPr marL="742950" lvl="1" indent="-285750">
              <a:buFont typeface="Wingdings" panose="05000000000000000000" pitchFamily="2" charset="2"/>
              <a:buChar char="v"/>
            </a:pPr>
            <a:r>
              <a:rPr lang="en-US" dirty="0" err="1">
                <a:latin typeface="Times New Roman"/>
                <a:cs typeface="Times New Roman"/>
              </a:rPr>
              <a:t>Tops&amp;Tees</a:t>
            </a:r>
            <a:endParaRPr lang="en-US" dirty="0">
              <a:latin typeface="Times New Roman"/>
              <a:cs typeface="Times New Roman"/>
            </a:endParaRPr>
          </a:p>
          <a:p>
            <a:pPr marL="742950" lvl="1" indent="-285750">
              <a:buFont typeface="Wingdings" panose="05000000000000000000" pitchFamily="2" charset="2"/>
              <a:buChar char="v"/>
            </a:pPr>
            <a:r>
              <a:rPr lang="en-US" dirty="0" smtClean="0">
                <a:latin typeface="Times New Roman"/>
                <a:cs typeface="Times New Roman"/>
              </a:rPr>
              <a:t>Shirts</a:t>
            </a:r>
          </a:p>
          <a:p>
            <a:pPr lvl="1"/>
            <a:endParaRPr lang="en-US" dirty="0">
              <a:latin typeface="Times New Roman"/>
              <a:cs typeface="Times New Roman"/>
            </a:endParaRPr>
          </a:p>
          <a:p>
            <a:pPr marL="285750" indent="-285750">
              <a:buFont typeface="Wingdings" panose="05000000000000000000" pitchFamily="2" charset="2"/>
              <a:buChar char="v"/>
            </a:pPr>
            <a:r>
              <a:rPr lang="en-US" dirty="0" smtClean="0"/>
              <a:t>30,134 </a:t>
            </a:r>
            <a:r>
              <a:rPr lang="en-US" dirty="0">
                <a:latin typeface="Times New Roman"/>
                <a:cs typeface="Times New Roman"/>
              </a:rPr>
              <a:t>p</a:t>
            </a:r>
            <a:r>
              <a:rPr lang="en-US" dirty="0" smtClean="0">
                <a:latin typeface="Times New Roman"/>
                <a:cs typeface="Times New Roman"/>
              </a:rPr>
              <a:t>airs </a:t>
            </a:r>
            <a:r>
              <a:rPr lang="en-US" dirty="0">
                <a:latin typeface="Times New Roman"/>
                <a:cs typeface="Times New Roman"/>
              </a:rPr>
              <a:t>of reference/candidate and target images with text caption</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0672" y="5696575"/>
            <a:ext cx="900448" cy="900448"/>
          </a:xfrm>
          <a:prstGeom prst="rect">
            <a:avLst/>
          </a:prstGeom>
        </p:spPr>
      </p:pic>
      <p:pic>
        <p:nvPicPr>
          <p:cNvPr id="1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4853" y="1626167"/>
            <a:ext cx="4827305" cy="20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141" y="4250566"/>
            <a:ext cx="4897018" cy="133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stretch>
            <a:fillRect/>
          </a:stretch>
        </p:blipFill>
        <p:spPr>
          <a:xfrm>
            <a:off x="204633" y="4088840"/>
            <a:ext cx="6329517" cy="2605232"/>
          </a:xfrm>
          <a:prstGeom prst="rect">
            <a:avLst/>
          </a:prstGeom>
        </p:spPr>
      </p:pic>
    </p:spTree>
    <p:extLst>
      <p:ext uri="{BB962C8B-B14F-4D97-AF65-F5344CB8AC3E}">
        <p14:creationId xmlns:p14="http://schemas.microsoft.com/office/powerpoint/2010/main" val="225071947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Data Pre-processing and Data Transformation</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97370" y="1890911"/>
            <a:ext cx="10300550" cy="3831818"/>
          </a:xfrm>
          <a:prstGeom prst="rect">
            <a:avLst/>
          </a:prstGeom>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Image Data:</a:t>
            </a: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Images </a:t>
            </a:r>
            <a:r>
              <a:rPr lang="en-US" dirty="0">
                <a:latin typeface="Times New Roman" panose="02020603050405020304" pitchFamily="18" charset="0"/>
                <a:cs typeface="Times New Roman" panose="02020603050405020304" pitchFamily="18" charset="0"/>
              </a:rPr>
              <a:t>need to be converted into “RGB” format by making a triple 8-bit value.</a:t>
            </a: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Random </a:t>
            </a:r>
            <a:r>
              <a:rPr lang="en-US" dirty="0">
                <a:latin typeface="Times New Roman" panose="02020603050405020304" pitchFamily="18" charset="0"/>
                <a:cs typeface="Times New Roman" panose="02020603050405020304" pitchFamily="18" charset="0"/>
              </a:rPr>
              <a:t>horizontal flip</a:t>
            </a: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Random </a:t>
            </a:r>
            <a:r>
              <a:rPr lang="en-US" dirty="0">
                <a:latin typeface="Times New Roman" panose="02020603050405020304" pitchFamily="18" charset="0"/>
                <a:cs typeface="Times New Roman" panose="02020603050405020304" pitchFamily="18" charset="0"/>
              </a:rPr>
              <a:t>cropping</a:t>
            </a:r>
          </a:p>
          <a:p>
            <a:pPr>
              <a:lnSpc>
                <a:spcPct val="150000"/>
              </a:lnSpc>
            </a:pP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Text Data:</a:t>
            </a: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Normalization</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Concatenate </a:t>
            </a:r>
            <a:r>
              <a:rPr lang="en-US" dirty="0">
                <a:latin typeface="Times New Roman" panose="02020603050405020304" pitchFamily="18" charset="0"/>
                <a:cs typeface="Times New Roman" panose="02020603050405020304" pitchFamily="18" charset="0"/>
              </a:rPr>
              <a:t>Caption</a:t>
            </a:r>
          </a:p>
          <a:p>
            <a:pPr marL="742950" lvl="1"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Non-alphanumeric </a:t>
            </a:r>
            <a:r>
              <a:rPr lang="en-US" dirty="0">
                <a:latin typeface="Times New Roman" panose="02020603050405020304" pitchFamily="18" charset="0"/>
                <a:cs typeface="Times New Roman" panose="02020603050405020304" pitchFamily="18" charset="0"/>
              </a:rPr>
              <a:t>and spell checker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spTree>
    <p:extLst>
      <p:ext uri="{BB962C8B-B14F-4D97-AF65-F5344CB8AC3E}">
        <p14:creationId xmlns:p14="http://schemas.microsoft.com/office/powerpoint/2010/main" val="2930385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Montserrat Medium" panose="00000600000000000000" pitchFamily="50" charset="0"/>
                <a:cs typeface="Arial" pitchFamily="34" charset="0"/>
              </a:rPr>
              <a:t>Design Architecture</a:t>
            </a: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1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034" y="1422442"/>
            <a:ext cx="9273592" cy="529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98265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bg1"/>
                </a:solidFill>
                <a:latin typeface="Montserrat Medium" panose="00000600000000000000" pitchFamily="50" charset="0"/>
                <a:cs typeface="Arial" pitchFamily="34" charset="0"/>
              </a:rPr>
              <a:t>Implementation</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47146" y="2893604"/>
            <a:ext cx="6230787" cy="1477328"/>
          </a:xfrm>
          <a:prstGeom prst="rect">
            <a:avLst/>
          </a:prstGeom>
        </p:spPr>
        <p:txBody>
          <a:bodyPr wrap="square" lIns="91440" tIns="45720" rIns="91440" bIns="45720" anchor="t">
            <a:spAutoFit/>
          </a:bodyPr>
          <a:lstStyle/>
          <a:p>
            <a:pPr marL="285750" indent="-285750">
              <a:buFont typeface="Wingdings" panose="05000000000000000000" pitchFamily="2" charset="2"/>
              <a:buChar char="v"/>
            </a:pPr>
            <a:r>
              <a:rPr lang="en-US" dirty="0">
                <a:latin typeface="Times New Roman"/>
                <a:cs typeface="Times New Roman"/>
              </a:rPr>
              <a:t> </a:t>
            </a:r>
            <a:r>
              <a:rPr lang="en-US" dirty="0" smtClean="0">
                <a:latin typeface="Times New Roman"/>
                <a:cs typeface="Times New Roman"/>
              </a:rPr>
              <a:t>Google </a:t>
            </a:r>
            <a:r>
              <a:rPr lang="en-US" dirty="0" err="1" smtClean="0">
                <a:latin typeface="Times New Roman"/>
                <a:cs typeface="Times New Roman"/>
              </a:rPr>
              <a:t>Colabotory</a:t>
            </a:r>
            <a:r>
              <a:rPr lang="en-US" dirty="0" smtClean="0">
                <a:latin typeface="Times New Roman"/>
                <a:cs typeface="Times New Roman"/>
              </a:rPr>
              <a:t> is used for implementation.</a:t>
            </a:r>
            <a:endParaRPr lang="en-US" dirty="0">
              <a:latin typeface="Times New Roman"/>
              <a:cs typeface="Times New Roman"/>
            </a:endParaRPr>
          </a:p>
          <a:p>
            <a:pPr marL="285750" indent="-285750">
              <a:buFont typeface="Wingdings" panose="05000000000000000000" pitchFamily="2" charset="2"/>
              <a:buChar char="v"/>
            </a:pPr>
            <a:endParaRPr lang="en-US" dirty="0">
              <a:latin typeface="Times New Roman"/>
              <a:cs typeface="Times New Roman"/>
            </a:endParaRPr>
          </a:p>
          <a:p>
            <a:pPr marL="285750" indent="-285750">
              <a:buFont typeface="Wingdings" panose="05000000000000000000" pitchFamily="2" charset="2"/>
              <a:buChar char="v"/>
            </a:pPr>
            <a:r>
              <a:rPr lang="en-US" dirty="0" smtClean="0">
                <a:latin typeface="Times New Roman"/>
                <a:cs typeface="Times New Roman"/>
              </a:rPr>
              <a:t>Limited Computational Resources</a:t>
            </a:r>
          </a:p>
          <a:p>
            <a:pPr lvl="1"/>
            <a:endParaRPr lang="en-US" dirty="0">
              <a:latin typeface="Times New Roman"/>
              <a:cs typeface="Times New Roman"/>
            </a:endParaRPr>
          </a:p>
          <a:p>
            <a:pPr marL="285750" indent="-285750">
              <a:buFont typeface="Wingdings" panose="05000000000000000000" pitchFamily="2" charset="2"/>
              <a:buChar char="v"/>
            </a:pPr>
            <a:r>
              <a:rPr lang="en-US" dirty="0" smtClean="0"/>
              <a:t>Python libraries and packages</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pic>
        <p:nvPicPr>
          <p:cNvPr id="3" name="Picture 2"/>
          <p:cNvPicPr>
            <a:picLocks noChangeAspect="1"/>
          </p:cNvPicPr>
          <p:nvPr/>
        </p:nvPicPr>
        <p:blipFill>
          <a:blip r:embed="rId5"/>
          <a:stretch>
            <a:fillRect/>
          </a:stretch>
        </p:blipFill>
        <p:spPr>
          <a:xfrm>
            <a:off x="6303523" y="2469398"/>
            <a:ext cx="5505974" cy="2436414"/>
          </a:xfrm>
          <a:prstGeom prst="rect">
            <a:avLst/>
          </a:prstGeom>
        </p:spPr>
      </p:pic>
    </p:spTree>
    <p:extLst>
      <p:ext uri="{BB962C8B-B14F-4D97-AF65-F5344CB8AC3E}">
        <p14:creationId xmlns:p14="http://schemas.microsoft.com/office/powerpoint/2010/main" val="392614096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 y="4715"/>
            <a:ext cx="12192000" cy="82390"/>
          </a:xfrm>
          <a:prstGeom prst="rect">
            <a:avLst/>
          </a:prstGeom>
          <a:solidFill>
            <a:srgbClr val="FAB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0"/>
            <a:ext cx="12192001" cy="1117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314" y="0"/>
            <a:ext cx="11872686" cy="111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47146" y="154406"/>
            <a:ext cx="9841454"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bg1"/>
                </a:solidFill>
                <a:latin typeface="Montserrat Medium" panose="00000600000000000000" pitchFamily="50" charset="0"/>
                <a:cs typeface="Arial" pitchFamily="34" charset="0"/>
              </a:rPr>
              <a:t>Evaluation </a:t>
            </a:r>
            <a:endParaRPr lang="en-US" sz="2800" b="1" dirty="0">
              <a:solidFill>
                <a:schemeClr val="bg1"/>
              </a:solidFill>
              <a:latin typeface="Montserrat Medium" panose="00000600000000000000" pitchFamily="50" charset="0"/>
              <a:cs typeface="Arial" pitchFamily="34" charset="0"/>
            </a:endParaRPr>
          </a:p>
        </p:txBody>
      </p:sp>
      <p:sp>
        <p:nvSpPr>
          <p:cNvPr id="52" name="Rectangle 51"/>
          <p:cNvSpPr/>
          <p:nvPr/>
        </p:nvSpPr>
        <p:spPr>
          <a:xfrm>
            <a:off x="1" y="6753225"/>
            <a:ext cx="12192000" cy="1276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698248" y="1882196"/>
            <a:ext cx="6795501" cy="3416320"/>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main evaluation metric for retrieval is recall at rank k (R@K) where K can be 1, 3, 5, 10, 20 and </a:t>
            </a:r>
            <a:r>
              <a:rPr lang="en-US" sz="1600" dirty="0" smtClean="0">
                <a:latin typeface="Times New Roman" panose="02020603050405020304" pitchFamily="18" charset="0"/>
                <a:cs typeface="Times New Roman" panose="02020603050405020304" pitchFamily="18" charset="0"/>
              </a:rPr>
              <a:t>50.</a:t>
            </a:r>
          </a:p>
          <a:p>
            <a:pPr marL="285750"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each model will also be evaluated based on batch based classification training loss and time performance on training dataset</a:t>
            </a:r>
          </a:p>
          <a:p>
            <a:pPr marL="285750" indent="-285750">
              <a:lnSpc>
                <a:spcPct val="150000"/>
              </a:lnSpc>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evaluation section is divided into following two broader parts </a:t>
            </a:r>
          </a:p>
          <a:p>
            <a:pPr marL="742950" lvl="1"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Quantitative Results </a:t>
            </a:r>
          </a:p>
          <a:p>
            <a:pPr marL="742950" lvl="1"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Qualitative Results</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1" y="-20129"/>
            <a:ext cx="1950720" cy="113773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2" y="5722729"/>
            <a:ext cx="900448" cy="900448"/>
          </a:xfrm>
          <a:prstGeom prst="rect">
            <a:avLst/>
          </a:prstGeom>
        </p:spPr>
      </p:pic>
    </p:spTree>
    <p:extLst>
      <p:ext uri="{BB962C8B-B14F-4D97-AF65-F5344CB8AC3E}">
        <p14:creationId xmlns:p14="http://schemas.microsoft.com/office/powerpoint/2010/main" val="1842144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1716</Words>
  <Application>Microsoft Office PowerPoint</Application>
  <PresentationFormat>Widescreen</PresentationFormat>
  <Paragraphs>120</Paragraphs>
  <Slides>14</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Calibri</vt:lpstr>
      <vt:lpstr>Times New Roman</vt:lpstr>
      <vt:lpstr>Calibri Light</vt:lpstr>
      <vt:lpstr>Montserrat</vt:lpstr>
      <vt:lpstr>Wingdings</vt:lpstr>
      <vt:lpstr>Arial</vt:lpstr>
      <vt:lpstr>Montserrat Medium</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Ammar Khan</cp:lastModifiedBy>
  <cp:revision>36</cp:revision>
  <dcterms:created xsi:type="dcterms:W3CDTF">2020-12-15T10:27:30Z</dcterms:created>
  <dcterms:modified xsi:type="dcterms:W3CDTF">2021-12-16T09:17:07Z</dcterms:modified>
</cp:coreProperties>
</file>